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4"/>
  </p:notesMasterIdLst>
  <p:sldIdLst>
    <p:sldId id="256" r:id="rId2"/>
    <p:sldId id="292" r:id="rId3"/>
    <p:sldId id="294" r:id="rId4"/>
    <p:sldId id="293" r:id="rId5"/>
    <p:sldId id="291" r:id="rId6"/>
    <p:sldId id="290" r:id="rId7"/>
    <p:sldId id="274" r:id="rId8"/>
    <p:sldId id="273" r:id="rId9"/>
    <p:sldId id="272" r:id="rId10"/>
    <p:sldId id="271" r:id="rId11"/>
    <p:sldId id="270" r:id="rId12"/>
    <p:sldId id="316" r:id="rId13"/>
    <p:sldId id="269" r:id="rId14"/>
    <p:sldId id="295" r:id="rId15"/>
    <p:sldId id="315" r:id="rId16"/>
    <p:sldId id="282" r:id="rId17"/>
    <p:sldId id="313" r:id="rId18"/>
    <p:sldId id="281" r:id="rId19"/>
    <p:sldId id="314" r:id="rId20"/>
    <p:sldId id="317" r:id="rId21"/>
    <p:sldId id="318" r:id="rId22"/>
    <p:sldId id="319" r:id="rId23"/>
    <p:sldId id="320" r:id="rId24"/>
    <p:sldId id="321" r:id="rId25"/>
    <p:sldId id="322" r:id="rId26"/>
    <p:sldId id="323" r:id="rId27"/>
    <p:sldId id="324" r:id="rId28"/>
    <p:sldId id="325" r:id="rId29"/>
    <p:sldId id="327" r:id="rId30"/>
    <p:sldId id="326" r:id="rId31"/>
    <p:sldId id="329" r:id="rId32"/>
    <p:sldId id="330" r:id="rId33"/>
    <p:sldId id="328" r:id="rId34"/>
    <p:sldId id="331" r:id="rId35"/>
    <p:sldId id="332" r:id="rId36"/>
    <p:sldId id="335" r:id="rId37"/>
    <p:sldId id="334" r:id="rId38"/>
    <p:sldId id="333" r:id="rId39"/>
    <p:sldId id="336" r:id="rId40"/>
    <p:sldId id="280" r:id="rId41"/>
    <p:sldId id="288" r:id="rId42"/>
    <p:sldId id="287" r:id="rId43"/>
    <p:sldId id="285" r:id="rId44"/>
    <p:sldId id="289" r:id="rId45"/>
    <p:sldId id="284" r:id="rId46"/>
    <p:sldId id="279" r:id="rId47"/>
    <p:sldId id="276" r:id="rId48"/>
    <p:sldId id="275" r:id="rId49"/>
    <p:sldId id="265" r:id="rId50"/>
    <p:sldId id="301" r:id="rId51"/>
    <p:sldId id="302" r:id="rId52"/>
    <p:sldId id="307" r:id="rId53"/>
    <p:sldId id="306" r:id="rId54"/>
    <p:sldId id="305" r:id="rId55"/>
    <p:sldId id="304" r:id="rId56"/>
    <p:sldId id="303" r:id="rId57"/>
    <p:sldId id="309" r:id="rId58"/>
    <p:sldId id="311" r:id="rId59"/>
    <p:sldId id="310" r:id="rId60"/>
    <p:sldId id="312" r:id="rId61"/>
    <p:sldId id="300" r:id="rId62"/>
    <p:sldId id="264" r:id="rId63"/>
  </p:sldIdLst>
  <p:sldSz cx="24384000" cy="15748000"/>
  <p:notesSz cx="6858000" cy="9144000"/>
  <p:embeddedFontLst>
    <p:embeddedFont>
      <p:font typeface="Wide Latin" panose="020A0A07050505020404" pitchFamily="18" charset="0"/>
      <p:regular r:id="rId65"/>
    </p:embeddedFont>
    <p:embeddedFont>
      <p:font typeface="Helvetica Neue Light" panose="020B0604020202020204" charset="0"/>
      <p:regular r:id="rId66"/>
      <p:bold r:id="rId67"/>
      <p:italic r:id="rId68"/>
      <p:boldItalic r:id="rId69"/>
    </p:embeddedFont>
    <p:embeddedFont>
      <p:font typeface="Helvetica Neue" panose="020B0604020202020204" charset="0"/>
      <p:regular r:id="rId70"/>
      <p:bold r:id="rId71"/>
      <p:italic r:id="rId72"/>
      <p:boldItalic r:id="rId73"/>
    </p:embeddedFont>
    <p:embeddedFont>
      <p:font typeface="Trebuchet MS" panose="020B0603020202020204" pitchFamily="34" charset="0"/>
      <p:regular r:id="rId74"/>
      <p:bold r:id="rId75"/>
      <p:italic r:id="rId76"/>
      <p:boldItalic r:id="rId77"/>
    </p:embeddedFont>
    <p:embeddedFont>
      <p:font typeface="Lucida Sans Unicode" panose="020B0602030504020204" pitchFamily="3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94"/>
            <p14:sldId id="293"/>
            <p14:sldId id="291"/>
            <p14:sldId id="290"/>
            <p14:sldId id="274"/>
            <p14:sldId id="273"/>
            <p14:sldId id="272"/>
            <p14:sldId id="271"/>
            <p14:sldId id="270"/>
            <p14:sldId id="316"/>
            <p14:sldId id="269"/>
            <p14:sldId id="295"/>
            <p14:sldId id="315"/>
            <p14:sldId id="282"/>
            <p14:sldId id="313"/>
            <p14:sldId id="281"/>
            <p14:sldId id="314"/>
            <p14:sldId id="317"/>
            <p14:sldId id="318"/>
            <p14:sldId id="319"/>
            <p14:sldId id="320"/>
            <p14:sldId id="321"/>
            <p14:sldId id="322"/>
            <p14:sldId id="323"/>
            <p14:sldId id="324"/>
            <p14:sldId id="325"/>
            <p14:sldId id="327"/>
            <p14:sldId id="326"/>
            <p14:sldId id="329"/>
            <p14:sldId id="330"/>
            <p14:sldId id="328"/>
            <p14:sldId id="331"/>
            <p14:sldId id="332"/>
            <p14:sldId id="335"/>
            <p14:sldId id="334"/>
            <p14:sldId id="333"/>
            <p14:sldId id="336"/>
            <p14:sldId id="280"/>
            <p14:sldId id="288"/>
            <p14:sldId id="287"/>
            <p14:sldId id="285"/>
            <p14:sldId id="289"/>
            <p14:sldId id="284"/>
            <p14:sldId id="279"/>
            <p14:sldId id="276"/>
            <p14:sldId id="275"/>
            <p14:sldId id="265"/>
            <p14:sldId id="301"/>
            <p14:sldId id="302"/>
            <p14:sldId id="307"/>
            <p14:sldId id="306"/>
            <p14:sldId id="305"/>
            <p14:sldId id="304"/>
            <p14:sldId id="303"/>
            <p14:sldId id="309"/>
            <p14:sldId id="311"/>
            <p14:sldId id="310"/>
            <p14:sldId id="312"/>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2A46CD-2CE3-4D85-A34C-99313EF87349}" v="29" dt="2022-06-27T17:36:51.28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264" autoAdjust="0"/>
  </p:normalViewPr>
  <p:slideViewPr>
    <p:cSldViewPr snapToGrid="0">
      <p:cViewPr>
        <p:scale>
          <a:sx n="33" d="100"/>
          <a:sy n="33" d="100"/>
        </p:scale>
        <p:origin x="924" y="-132"/>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442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603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940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242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814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50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68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510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24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312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495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597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350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305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76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86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6105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223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3922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212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222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346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927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488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767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323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68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409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178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98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436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51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961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489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350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171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2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3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943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56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050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14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970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21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19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32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36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97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18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2495609" y="4659312"/>
            <a:ext cx="7500938" cy="8840392"/>
          </a:xfrm>
          <a:prstGeom prst="rect">
            <a:avLst/>
          </a:prstGeom>
          <a:noFill/>
          <a:ln>
            <a:noFill/>
          </a:ln>
        </p:spPr>
      </p:sp>
      <p:sp>
        <p:nvSpPr>
          <p:cNvPr id="21" name="Google Shape;21;p5"/>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5"/>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rm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3" name="Google Shape;23;p5"/>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6" name="Google Shape;26;p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7"/>
        <p:cNvGrpSpPr/>
        <p:nvPr/>
      </p:nvGrpSpPr>
      <p:grpSpPr>
        <a:xfrm>
          <a:off x="0" y="0"/>
          <a:ext cx="0" cy="0"/>
          <a:chOff x="0" y="0"/>
          <a:chExt cx="0" cy="0"/>
        </a:xfrm>
      </p:grpSpPr>
      <p:sp>
        <p:nvSpPr>
          <p:cNvPr id="28" name="Google Shape;28;p7"/>
          <p:cNvSpPr>
            <a:spLocks noGrp="1"/>
          </p:cNvSpPr>
          <p:nvPr>
            <p:ph type="pic" idx="2"/>
          </p:nvPr>
        </p:nvSpPr>
        <p:spPr>
          <a:xfrm>
            <a:off x="12513468" y="7999015"/>
            <a:ext cx="7500939" cy="5482829"/>
          </a:xfrm>
          <a:prstGeom prst="rect">
            <a:avLst/>
          </a:prstGeom>
          <a:noFill/>
          <a:ln>
            <a:noFill/>
          </a:ln>
        </p:spPr>
      </p:sp>
      <p:sp>
        <p:nvSpPr>
          <p:cNvPr id="29" name="Google Shape;29;p7"/>
          <p:cNvSpPr>
            <a:spLocks noGrp="1"/>
          </p:cNvSpPr>
          <p:nvPr>
            <p:ph type="pic" idx="3"/>
          </p:nvPr>
        </p:nvSpPr>
        <p:spPr>
          <a:xfrm>
            <a:off x="12513468" y="1908968"/>
            <a:ext cx="7500939" cy="5482829"/>
          </a:xfrm>
          <a:prstGeom prst="rect">
            <a:avLst/>
          </a:prstGeom>
          <a:noFill/>
          <a:ln>
            <a:noFill/>
          </a:ln>
        </p:spPr>
      </p:sp>
      <p:sp>
        <p:nvSpPr>
          <p:cNvPr id="30" name="Google Shape;30;p7"/>
          <p:cNvSpPr>
            <a:spLocks noGrp="1"/>
          </p:cNvSpPr>
          <p:nvPr>
            <p:ph type="pic" idx="4"/>
          </p:nvPr>
        </p:nvSpPr>
        <p:spPr>
          <a:xfrm>
            <a:off x="4387453" y="1908968"/>
            <a:ext cx="7500938" cy="11572876"/>
          </a:xfrm>
          <a:prstGeom prst="rect">
            <a:avLst/>
          </a:prstGeom>
          <a:noFill/>
          <a:ln>
            <a:noFill/>
          </a:ln>
        </p:spPr>
      </p:sp>
      <p:sp>
        <p:nvSpPr>
          <p:cNvPr id="31" name="Google Shape;31;p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2"/>
        <p:cNvGrpSpPr/>
        <p:nvPr/>
      </p:nvGrpSpPr>
      <p:grpSpPr>
        <a:xfrm>
          <a:off x="0" y="0"/>
          <a:ext cx="0" cy="0"/>
          <a:chOff x="0" y="0"/>
          <a:chExt cx="0" cy="0"/>
        </a:xfrm>
      </p:grpSpPr>
      <p:sp>
        <p:nvSpPr>
          <p:cNvPr id="33" name="Google Shape;33;p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4" name="Google Shape;34;p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5" name="Google Shape;35;p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6"/>
        <p:cNvGrpSpPr/>
        <p:nvPr/>
      </p:nvGrpSpPr>
      <p:grpSpPr>
        <a:xfrm>
          <a:off x="0" y="0"/>
          <a:ext cx="0" cy="0"/>
          <a:chOff x="0" y="0"/>
          <a:chExt cx="0" cy="0"/>
        </a:xfrm>
      </p:grpSpPr>
      <p:sp>
        <p:nvSpPr>
          <p:cNvPr id="37" name="Google Shape;37;p9"/>
          <p:cNvSpPr>
            <a:spLocks noGrp="1"/>
          </p:cNvSpPr>
          <p:nvPr>
            <p:ph type="pic" idx="2"/>
          </p:nvPr>
        </p:nvSpPr>
        <p:spPr>
          <a:xfrm>
            <a:off x="3048000" y="1016000"/>
            <a:ext cx="18288000" cy="13716000"/>
          </a:xfrm>
          <a:prstGeom prst="rect">
            <a:avLst/>
          </a:prstGeom>
          <a:noFill/>
          <a:ln>
            <a:noFill/>
          </a:ln>
        </p:spPr>
      </p:sp>
      <p:sp>
        <p:nvSpPr>
          <p:cNvPr id="38" name="Google Shape;38;p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hyperlink" Target="https://drive.google.com/drive/folders/1IsWtdeA_O8cPoagJZ5CavPcI08mOl9PJ?usp=sharing" TargetMode="Externa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028" name="Picture 4" descr="Sector empresarial png | PNGE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882" y="7844931"/>
            <a:ext cx="7495441" cy="639697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4431324" y="2453472"/>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CuadroTexto 5"/>
          <p:cNvSpPr txBox="1"/>
          <p:nvPr/>
        </p:nvSpPr>
        <p:spPr>
          <a:xfrm>
            <a:off x="2260209" y="9103965"/>
            <a:ext cx="9535551" cy="2862322"/>
          </a:xfrm>
          <a:prstGeom prst="rect">
            <a:avLst/>
          </a:prstGeom>
          <a:noFill/>
        </p:spPr>
        <p:txBody>
          <a:bodyPr wrap="square" rtlCol="0">
            <a:spAutoFit/>
          </a:bodyPr>
          <a:lstStyle/>
          <a:p>
            <a:r>
              <a:rPr lang="es-CO" sz="3600" dirty="0"/>
              <a:t>LISBETH TATIANA MARTINEZ AGUDELO</a:t>
            </a:r>
          </a:p>
          <a:p>
            <a:r>
              <a:rPr lang="es-CO" sz="3600" dirty="0"/>
              <a:t>WILLIAM MOLINA ESTRADA</a:t>
            </a:r>
          </a:p>
          <a:p>
            <a:r>
              <a:rPr lang="es-CO" sz="3600" dirty="0"/>
              <a:t>CRISTIAN CAMILO GALLEGO GARCIA</a:t>
            </a:r>
          </a:p>
          <a:p>
            <a:r>
              <a:rPr lang="es-CO" sz="3600" dirty="0"/>
              <a:t>JESUS DAVID GOMEZ AMORTEGUI</a:t>
            </a:r>
          </a:p>
          <a:p>
            <a:r>
              <a:rPr lang="es-CO" sz="3600" dirty="0"/>
              <a:t> </a:t>
            </a:r>
          </a:p>
        </p:txBody>
      </p:sp>
      <p:sp>
        <p:nvSpPr>
          <p:cNvPr id="8" name="CuadroTexto 7"/>
          <p:cNvSpPr txBox="1"/>
          <p:nvPr/>
        </p:nvSpPr>
        <p:spPr>
          <a:xfrm flipH="1">
            <a:off x="16503251" y="12274063"/>
            <a:ext cx="6216072" cy="1569660"/>
          </a:xfrm>
          <a:prstGeom prst="rect">
            <a:avLst/>
          </a:prstGeom>
          <a:noFill/>
        </p:spPr>
        <p:txBody>
          <a:bodyPr wrap="square" rtlCol="0">
            <a:spAutoFit/>
          </a:bodyPr>
          <a:lstStyle/>
          <a:p>
            <a:r>
              <a:rPr lang="es-CO" sz="4800" b="1" dirty="0"/>
              <a:t>Servicio Nacional de Aprendizaje Sena</a:t>
            </a:r>
          </a:p>
        </p:txBody>
      </p:sp>
      <p:sp>
        <p:nvSpPr>
          <p:cNvPr id="9" name="CuadroTexto 8"/>
          <p:cNvSpPr txBox="1"/>
          <p:nvPr/>
        </p:nvSpPr>
        <p:spPr>
          <a:xfrm>
            <a:off x="1846385" y="11992709"/>
            <a:ext cx="2584939" cy="1323439"/>
          </a:xfrm>
          <a:prstGeom prst="rect">
            <a:avLst/>
          </a:prstGeom>
          <a:noFill/>
        </p:spPr>
        <p:txBody>
          <a:bodyPr wrap="square" rtlCol="0">
            <a:spAutoFit/>
          </a:bodyPr>
          <a:lstStyle/>
          <a:p>
            <a:r>
              <a:rPr lang="es-CO" sz="4000" dirty="0"/>
              <a:t>FICHA</a:t>
            </a:r>
          </a:p>
          <a:p>
            <a:r>
              <a:rPr lang="es-CO" sz="4000" dirty="0"/>
              <a:t>2395871</a:t>
            </a:r>
          </a:p>
        </p:txBody>
      </p:sp>
      <p:sp>
        <p:nvSpPr>
          <p:cNvPr id="2" name="CuadroTexto 1"/>
          <p:cNvSpPr txBox="1"/>
          <p:nvPr/>
        </p:nvSpPr>
        <p:spPr>
          <a:xfrm>
            <a:off x="4206240" y="6248849"/>
            <a:ext cx="11521440" cy="1569660"/>
          </a:xfrm>
          <a:prstGeom prst="rect">
            <a:avLst/>
          </a:prstGeom>
          <a:noFill/>
        </p:spPr>
        <p:txBody>
          <a:bodyPr wrap="square" rtlCol="0">
            <a:spAutoFit/>
          </a:bodyPr>
          <a:lstStyle/>
          <a:p>
            <a:r>
              <a:rPr lang="es-CO" sz="4800" dirty="0"/>
              <a:t>ANALISIS Y DESARROLLO DE SISTEMA DE INFORMACIÓN </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022450" y="3851497"/>
            <a:ext cx="6790642"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none">
            <a:spAutoFit/>
          </a:bodyPr>
          <a:lstStyle/>
          <a:p>
            <a:r>
              <a:rPr lang="es-CO" sz="4000" dirty="0"/>
              <a:t>OBJETIVOS ESPECIFICOS </a:t>
            </a:r>
          </a:p>
        </p:txBody>
      </p:sp>
      <p:pic>
        <p:nvPicPr>
          <p:cNvPr id="3" name="Imagen 2"/>
          <p:cNvPicPr>
            <a:picLocks noChangeAspect="1"/>
          </p:cNvPicPr>
          <p:nvPr/>
        </p:nvPicPr>
        <p:blipFill>
          <a:blip r:embed="rId4"/>
          <a:stretch>
            <a:fillRect/>
          </a:stretch>
        </p:blipFill>
        <p:spPr>
          <a:xfrm>
            <a:off x="3828049" y="1829271"/>
            <a:ext cx="19088230" cy="1749704"/>
          </a:xfrm>
          <a:prstGeom prst="rect">
            <a:avLst/>
          </a:prstGeom>
        </p:spPr>
      </p:pic>
      <p:sp>
        <p:nvSpPr>
          <p:cNvPr id="5" name="Rectángulo 4"/>
          <p:cNvSpPr/>
          <p:nvPr/>
        </p:nvSpPr>
        <p:spPr>
          <a:xfrm>
            <a:off x="1266050" y="5317067"/>
            <a:ext cx="11704883" cy="7005123"/>
          </a:xfrm>
          <a:prstGeom prst="rect">
            <a:avLst/>
          </a:prstGeom>
        </p:spPr>
        <p:txBody>
          <a:bodyPr wrap="square">
            <a:spAutoFit/>
          </a:bodyPr>
          <a:lstStyle/>
          <a:p>
            <a:pPr marL="742950" lvl="1" indent="-285750" algn="just">
              <a:buSzPts val="1100"/>
              <a:buFont typeface="Lucida Sans Unicode" panose="020B0602030504020204" pitchFamily="34" charset="0"/>
              <a:buAutoNum type="arabicPeriod"/>
              <a:tabLst>
                <a:tab pos="1570990" algn="l"/>
              </a:tabLst>
            </a:pPr>
            <a:r>
              <a:rPr lang="es-ES" sz="3200" spc="-5" dirty="0">
                <a:effectLst/>
                <a:latin typeface="+mj-lt"/>
                <a:ea typeface="Lucida Sans Unicode" panose="020B0602030504020204" pitchFamily="34" charset="0"/>
              </a:rPr>
              <a:t>Objetivos</a:t>
            </a:r>
            <a:r>
              <a:rPr lang="es-ES" sz="3200" spc="-15" dirty="0">
                <a:effectLst/>
                <a:latin typeface="+mj-lt"/>
                <a:ea typeface="Lucida Sans Unicode" panose="020B0602030504020204" pitchFamily="34" charset="0"/>
              </a:rPr>
              <a:t> </a:t>
            </a:r>
            <a:r>
              <a:rPr lang="es-ES" sz="3200" spc="-5" dirty="0">
                <a:effectLst/>
                <a:latin typeface="+mj-lt"/>
                <a:ea typeface="Lucida Sans Unicode" panose="020B0602030504020204" pitchFamily="34" charset="0"/>
              </a:rPr>
              <a:t>Específicos</a:t>
            </a:r>
            <a:endParaRPr lang="es-CO" sz="3200" spc="-5" dirty="0">
              <a:effectLst/>
              <a:latin typeface="+mj-lt"/>
              <a:ea typeface="Lucida Sans Unicode" panose="020B0602030504020204" pitchFamily="34" charset="0"/>
            </a:endParaRPr>
          </a:p>
          <a:p>
            <a:pPr algn="just">
              <a:spcBef>
                <a:spcPts val="70"/>
              </a:spcBef>
            </a:pPr>
            <a:r>
              <a:rPr lang="es-ES" sz="3200" dirty="0">
                <a:effectLst/>
                <a:latin typeface="+mj-lt"/>
                <a:ea typeface="Lucida Sans Unicode" panose="020B0602030504020204" pitchFamily="34" charset="0"/>
              </a:rPr>
              <a:t> </a:t>
            </a:r>
            <a:endParaRPr lang="es-CO" sz="3200" dirty="0">
              <a:effectLst/>
              <a:latin typeface="+mj-lt"/>
              <a:ea typeface="Lucida Sans Unicode" panose="020B0602030504020204" pitchFamily="34" charset="0"/>
            </a:endParaRPr>
          </a:p>
          <a:p>
            <a:pPr marL="1143000" marR="1301115" lvl="2" indent="-228600" algn="just">
              <a:lnSpc>
                <a:spcPct val="152000"/>
              </a:lnSpc>
              <a:spcAft>
                <a:spcPts val="0"/>
              </a:spcAft>
              <a:buSzPts val="1100"/>
              <a:buFont typeface="Symbol" panose="05050102010706020507" pitchFamily="18" charset="2"/>
              <a:buChar char=""/>
              <a:tabLst>
                <a:tab pos="1762760" algn="l"/>
                <a:tab pos="1763395" algn="l"/>
              </a:tabLst>
            </a:pPr>
            <a:r>
              <a:rPr lang="es-ES" sz="3200" dirty="0">
                <a:effectLst/>
                <a:latin typeface="+mj-lt"/>
                <a:ea typeface="Symbol" panose="05050102010706020507" pitchFamily="18" charset="2"/>
                <a:cs typeface="Symbol" panose="05050102010706020507" pitchFamily="18" charset="2"/>
              </a:rPr>
              <a:t>Recolectar información sobre todas las necesidades e inquietudes</a:t>
            </a:r>
            <a:r>
              <a:rPr lang="es-ES" sz="3200" spc="-33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que</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tenga</a:t>
            </a:r>
            <a:r>
              <a:rPr lang="es-ES" sz="3200" spc="-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el</a:t>
            </a:r>
            <a:r>
              <a:rPr lang="es-ES" sz="3200" spc="-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cliente</a:t>
            </a:r>
            <a:r>
              <a:rPr lang="es-ES" sz="3200" spc="-2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para</a:t>
            </a:r>
            <a:r>
              <a:rPr lang="es-ES" sz="3200" spc="-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empezar</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el desarrollo de</a:t>
            </a:r>
            <a:r>
              <a:rPr lang="es-ES" sz="3200" spc="-2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la</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página web</a:t>
            </a:r>
            <a:endParaRPr lang="es-CO" sz="3200" dirty="0">
              <a:effectLst/>
              <a:latin typeface="+mj-lt"/>
              <a:ea typeface="Symbol" panose="05050102010706020507" pitchFamily="18" charset="2"/>
              <a:cs typeface="Symbol" panose="05050102010706020507" pitchFamily="18" charset="2"/>
            </a:endParaRPr>
          </a:p>
          <a:p>
            <a:pPr marL="1143000" lvl="2" indent="-228600" algn="just">
              <a:spcBef>
                <a:spcPts val="45"/>
              </a:spcBef>
              <a:spcAft>
                <a:spcPts val="0"/>
              </a:spcAft>
              <a:buSzPts val="1100"/>
              <a:buFont typeface="Symbol" panose="05050102010706020507" pitchFamily="18" charset="2"/>
              <a:buChar char=""/>
              <a:tabLst>
                <a:tab pos="1762760" algn="l"/>
                <a:tab pos="1763395" algn="l"/>
              </a:tabLst>
            </a:pPr>
            <a:r>
              <a:rPr lang="es-ES" sz="3200" dirty="0">
                <a:effectLst/>
                <a:latin typeface="+mj-lt"/>
                <a:ea typeface="Symbol" panose="05050102010706020507" pitchFamily="18" charset="2"/>
                <a:cs typeface="Symbol" panose="05050102010706020507" pitchFamily="18" charset="2"/>
              </a:rPr>
              <a:t>Realizar</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pruebas</a:t>
            </a:r>
            <a:r>
              <a:rPr lang="es-ES" sz="3200" spc="-2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antes</a:t>
            </a:r>
            <a:r>
              <a:rPr lang="es-ES" sz="3200" spc="-2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de</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la</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entrega</a:t>
            </a:r>
            <a:endParaRPr lang="es-CO" sz="3200" dirty="0">
              <a:effectLst/>
              <a:latin typeface="+mj-lt"/>
              <a:ea typeface="Symbol" panose="05050102010706020507" pitchFamily="18" charset="2"/>
              <a:cs typeface="Symbol" panose="05050102010706020507" pitchFamily="18" charset="2"/>
            </a:endParaRPr>
          </a:p>
          <a:p>
            <a:pPr marL="1143000" marR="1543050" lvl="2" indent="-228600" algn="just">
              <a:lnSpc>
                <a:spcPct val="152000"/>
              </a:lnSpc>
              <a:spcBef>
                <a:spcPts val="950"/>
              </a:spcBef>
              <a:spcAft>
                <a:spcPts val="0"/>
              </a:spcAft>
              <a:buSzPts val="1100"/>
              <a:buFont typeface="Symbol" panose="05050102010706020507" pitchFamily="18" charset="2"/>
              <a:buChar char=""/>
              <a:tabLst>
                <a:tab pos="1762760" algn="l"/>
                <a:tab pos="1763395" algn="l"/>
              </a:tabLst>
            </a:pPr>
            <a:r>
              <a:rPr lang="es-ES" sz="3200" dirty="0">
                <a:effectLst/>
                <a:latin typeface="+mj-lt"/>
                <a:ea typeface="Symbol" panose="05050102010706020507" pitchFamily="18" charset="2"/>
                <a:cs typeface="Symbol" panose="05050102010706020507" pitchFamily="18" charset="2"/>
              </a:rPr>
              <a:t>Hay que confirmar que todas las necesidades del cliente estén</a:t>
            </a:r>
            <a:r>
              <a:rPr lang="es-ES" sz="3200" spc="-33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terminadas</a:t>
            </a:r>
            <a:endParaRPr lang="es-CO" sz="3200" dirty="0">
              <a:effectLst/>
              <a:latin typeface="+mj-lt"/>
              <a:ea typeface="Symbol" panose="05050102010706020507" pitchFamily="18" charset="2"/>
              <a:cs typeface="Symbol" panose="05050102010706020507" pitchFamily="18" charset="2"/>
            </a:endParaRPr>
          </a:p>
          <a:p>
            <a:pPr marL="1143000" lvl="2" indent="-228600" algn="just">
              <a:spcBef>
                <a:spcPts val="50"/>
              </a:spcBef>
              <a:spcAft>
                <a:spcPts val="0"/>
              </a:spcAft>
              <a:buSzPts val="1100"/>
              <a:buFont typeface="Symbol" panose="05050102010706020507" pitchFamily="18" charset="2"/>
              <a:buChar char=""/>
              <a:tabLst>
                <a:tab pos="1762760" algn="l"/>
                <a:tab pos="1763395" algn="l"/>
              </a:tabLst>
            </a:pPr>
            <a:r>
              <a:rPr lang="es-ES" sz="3200" dirty="0">
                <a:effectLst/>
                <a:latin typeface="+mj-lt"/>
                <a:ea typeface="Symbol" panose="05050102010706020507" pitchFamily="18" charset="2"/>
                <a:cs typeface="Symbol" panose="05050102010706020507" pitchFamily="18" charset="2"/>
              </a:rPr>
              <a:t>Capacitación</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sobre</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el</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manejo</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de</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la</a:t>
            </a:r>
            <a:r>
              <a:rPr lang="es-ES" sz="3200" spc="-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página</a:t>
            </a:r>
            <a:r>
              <a:rPr lang="es-ES" sz="3200" spc="-15"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para</a:t>
            </a:r>
            <a:r>
              <a:rPr lang="es-ES" sz="3200" spc="-2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los</a:t>
            </a:r>
            <a:r>
              <a:rPr lang="es-ES" sz="3200" spc="-10" dirty="0">
                <a:effectLst/>
                <a:latin typeface="+mj-lt"/>
                <a:ea typeface="Symbol" panose="05050102010706020507" pitchFamily="18" charset="2"/>
                <a:cs typeface="Symbol" panose="05050102010706020507" pitchFamily="18" charset="2"/>
              </a:rPr>
              <a:t> </a:t>
            </a:r>
            <a:r>
              <a:rPr lang="es-ES" sz="3200" dirty="0">
                <a:effectLst/>
                <a:latin typeface="+mj-lt"/>
                <a:ea typeface="Symbol" panose="05050102010706020507" pitchFamily="18" charset="2"/>
                <a:cs typeface="Symbol" panose="05050102010706020507" pitchFamily="18" charset="2"/>
              </a:rPr>
              <a:t>empleados</a:t>
            </a:r>
            <a:endParaRPr lang="es-CO" sz="3200" dirty="0">
              <a:effectLst/>
              <a:latin typeface="+mj-lt"/>
              <a:ea typeface="Symbol" panose="05050102010706020507" pitchFamily="18" charset="2"/>
              <a:cs typeface="Symbol" panose="05050102010706020507" pitchFamily="18" charset="2"/>
            </a:endParaRPr>
          </a:p>
          <a:p>
            <a:pPr marL="1485900" marR="1301115" lvl="2" indent="-571500" algn="just">
              <a:buSzPts val="1100"/>
              <a:buFont typeface="Arial" panose="020B0604020202020204" pitchFamily="34" charset="0"/>
              <a:buChar char="•"/>
              <a:tabLst>
                <a:tab pos="1762760" algn="l"/>
                <a:tab pos="1763395" algn="l"/>
              </a:tabLst>
            </a:pPr>
            <a:endParaRPr lang="es-CO" sz="36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5"/>
          <a:stretch>
            <a:fillRect/>
          </a:stretch>
        </p:blipFill>
        <p:spPr>
          <a:xfrm>
            <a:off x="12970933" y="5317067"/>
            <a:ext cx="9690187" cy="7938346"/>
          </a:xfrm>
          <a:prstGeom prst="rect">
            <a:avLst/>
          </a:prstGeom>
        </p:spPr>
      </p:pic>
    </p:spTree>
    <p:extLst>
      <p:ext uri="{BB962C8B-B14F-4D97-AF65-F5344CB8AC3E}">
        <p14:creationId xmlns:p14="http://schemas.microsoft.com/office/powerpoint/2010/main" val="191719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Rectángulo 2"/>
          <p:cNvSpPr/>
          <p:nvPr/>
        </p:nvSpPr>
        <p:spPr>
          <a:xfrm>
            <a:off x="7144203" y="3579330"/>
            <a:ext cx="10639184"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5"/>
          <a:srcRect l="33901" t="33333" r="14046" b="8515"/>
          <a:stretch/>
        </p:blipFill>
        <p:spPr>
          <a:xfrm>
            <a:off x="1689947" y="4548721"/>
            <a:ext cx="20827999" cy="8566752"/>
          </a:xfrm>
          <a:prstGeom prst="rect">
            <a:avLst/>
          </a:prstGeom>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6032421"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a:t>CONTROL DE VERSIONES</a:t>
            </a: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xmlns="" id="{39C8804B-1E35-8DA5-F5F4-7C44E2EFE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0686" y="4225306"/>
            <a:ext cx="20087623" cy="9281688"/>
          </a:xfrm>
          <a:prstGeom prst="rect">
            <a:avLst/>
          </a:prstGeom>
        </p:spPr>
      </p:pic>
    </p:spTree>
    <p:extLst>
      <p:ext uri="{BB962C8B-B14F-4D97-AF65-F5344CB8AC3E}">
        <p14:creationId xmlns:p14="http://schemas.microsoft.com/office/powerpoint/2010/main" val="32629907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8197449"/>
            <a:ext cx="20217920" cy="5415040"/>
          </a:xfrm>
          <a:prstGeom prst="rect">
            <a:avLst/>
          </a:prstGeom>
        </p:spPr>
      </p:pic>
      <p:pic>
        <p:nvPicPr>
          <p:cNvPr id="2" name="Imagen 1"/>
          <p:cNvPicPr>
            <a:picLocks noChangeAspect="1"/>
          </p:cNvPicPr>
          <p:nvPr/>
        </p:nvPicPr>
        <p:blipFill>
          <a:blip r:embed="rId5"/>
          <a:stretch>
            <a:fillRect/>
          </a:stretch>
        </p:blipFill>
        <p:spPr>
          <a:xfrm>
            <a:off x="3949969" y="2103591"/>
            <a:ext cx="19088230" cy="1749704"/>
          </a:xfrm>
          <a:prstGeom prst="rect">
            <a:avLst/>
          </a:prstGeom>
        </p:spPr>
      </p:pic>
      <p:sp>
        <p:nvSpPr>
          <p:cNvPr id="3" name="CuadroTexto 2"/>
          <p:cNvSpPr txBox="1"/>
          <p:nvPr/>
        </p:nvSpPr>
        <p:spPr>
          <a:xfrm>
            <a:off x="7284720" y="4267200"/>
            <a:ext cx="8321040"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ALCANCE DEL PROYECTO</a:t>
            </a:r>
          </a:p>
        </p:txBody>
      </p:sp>
      <p:sp>
        <p:nvSpPr>
          <p:cNvPr id="4" name="Rectángulo 3"/>
          <p:cNvSpPr/>
          <p:nvPr/>
        </p:nvSpPr>
        <p:spPr>
          <a:xfrm>
            <a:off x="2011680" y="5687836"/>
            <a:ext cx="20360640" cy="2308324"/>
          </a:xfrm>
          <a:prstGeom prst="rect">
            <a:avLst/>
          </a:prstGeom>
        </p:spPr>
        <p:txBody>
          <a:bodyPr wrap="square">
            <a:spAutoFit/>
          </a:bodyPr>
          <a:lstStyle/>
          <a:p>
            <a:pPr marL="1068070" marR="1064260" algn="just">
              <a:spcBef>
                <a:spcPts val="835"/>
              </a:spcBef>
            </a:pPr>
            <a:r>
              <a:rPr lang="es-ES" sz="3600" dirty="0">
                <a:latin typeface="Arial" panose="020B0604020202020204" pitchFamily="34" charset="0"/>
                <a:ea typeface="Lucida Sans Unicode" panose="020B0602030504020204" pitchFamily="34" charset="0"/>
              </a:rPr>
              <a:t>El proyecto como finalidad tendrá seis meses  de mantenimiento donde se le</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podrá agregar, cambiar o quitar algo que al cliente no le esté gustando en su</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momento, después del este tiempo se le cobrara o se le hará un contrato por 6</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meses</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mínimo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o</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el tiempo que</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él</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lo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requiera.</a:t>
            </a:r>
            <a:endParaRPr lang="es-CO" sz="3200" dirty="0">
              <a:effectLst/>
              <a:latin typeface="Lucida Sans Unicode" panose="020B0602030504020204" pitchFamily="34" charset="0"/>
              <a:ea typeface="Lucida Sans Unicode" panose="020B0602030504020204" pitchFamily="34" charset="0"/>
            </a:endParaRPr>
          </a:p>
        </p:txBody>
      </p:sp>
      <p:sp>
        <p:nvSpPr>
          <p:cNvPr id="5" name="Rectángulo 4"/>
          <p:cNvSpPr/>
          <p:nvPr/>
        </p:nvSpPr>
        <p:spPr>
          <a:xfrm>
            <a:off x="3139440" y="7996160"/>
            <a:ext cx="13807440" cy="5817618"/>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Primera</a:t>
            </a:r>
            <a:r>
              <a:rPr lang="es-ES" sz="3200" b="1" spc="4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5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usará</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como</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método</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identificación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la</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problemática y sustraer todos los elementos necesarios para su</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beneficio.</a:t>
            </a:r>
            <a:endParaRPr lang="es-CO" sz="2800" dirty="0">
              <a:latin typeface="+mn-lt"/>
              <a:ea typeface="Symbol" panose="05050102010706020507" pitchFamily="18" charset="2"/>
              <a:cs typeface="Arial" panose="020B0604020202020204" pitchFamily="34" charset="0"/>
            </a:endParaRPr>
          </a:p>
          <a:p>
            <a:pPr algn="just">
              <a:spcBef>
                <a:spcPts val="60"/>
              </a:spcBef>
            </a:pPr>
            <a:r>
              <a:rPr lang="es-ES" sz="3200" dirty="0">
                <a:latin typeface="+mn-lt"/>
                <a:ea typeface="Lucida Sans Unicode" panose="020B0602030504020204" pitchFamily="34" charset="0"/>
                <a:cs typeface="Arial" panose="020B0604020202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Segunda</a:t>
            </a:r>
            <a:r>
              <a:rPr lang="es-ES" sz="3200" b="1" spc="9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9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7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realizará</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6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presentación</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al</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cliente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generando una satisfacción obteniendo el cual podrá elegir si</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quitamos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añadimos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1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mayor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aprobación</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 la aplicación.</a:t>
            </a:r>
            <a:endParaRPr lang="es-CO" sz="2800" dirty="0">
              <a:latin typeface="+mn-lt"/>
              <a:ea typeface="Symbol" panose="05050102010706020507" pitchFamily="18" charset="2"/>
              <a:cs typeface="Arial" panose="020B0604020202020204" pitchFamily="34" charset="0"/>
            </a:endParaRPr>
          </a:p>
          <a:p>
            <a:pPr algn="just">
              <a:spcBef>
                <a:spcPts val="10"/>
              </a:spcBef>
            </a:pPr>
            <a:r>
              <a:rPr lang="es-ES" sz="3200" dirty="0">
                <a:latin typeface="+mn-lt"/>
                <a:ea typeface="Lucida Sans Unicode" panose="020B0602030504020204" pitchFamily="34" charset="0"/>
                <a:cs typeface="Arial" panose="020B0604020202020204" pitchFamily="34" charset="0"/>
              </a:rPr>
              <a:t> </a:t>
            </a:r>
            <a:endParaRPr lang="es-CO" sz="2800" dirty="0">
              <a:solidFill>
                <a:srgbClr val="FF0000"/>
              </a:solidFill>
              <a:latin typeface="+mn-lt"/>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Tercera</a:t>
            </a:r>
            <a:r>
              <a:rPr lang="es-ES" sz="3200" b="1" spc="45"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dirty="0">
                <a:latin typeface="+mn-lt"/>
                <a:ea typeface="Symbol" panose="05050102010706020507" pitchFamily="18" charset="2"/>
                <a:cs typeface="Arial" panose="020B0604020202020204" pitchFamily="34" charset="0"/>
              </a:rPr>
              <a:t>:</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entregará</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producto</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finalizado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su</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totalidad dando una inducción de su manejo correspondiente y</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 soporte técnico en caso de que presente cualquier tipo de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falla.</a:t>
            </a:r>
            <a:endParaRPr lang="es-CO" sz="2800" dirty="0">
              <a:latin typeface="+mn-lt"/>
              <a:ea typeface="Symbol" panose="05050102010706020507" pitchFamily="18" charset="2"/>
              <a:cs typeface="Arial" panose="020B0604020202020204" pitchFamily="34" charset="0"/>
            </a:endParaRPr>
          </a:p>
          <a:p>
            <a:pPr algn="just"/>
            <a:r>
              <a:rPr lang="es-ES" sz="3200" dirty="0">
                <a:latin typeface="Arial" panose="020B0604020202020204" pitchFamily="34" charset="0"/>
                <a:ea typeface="Lucida Sans Unicode" panose="020B0602030504020204" pitchFamily="34" charset="0"/>
              </a:rPr>
              <a:t> </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949969" y="1737831"/>
            <a:ext cx="19088230" cy="1749704"/>
          </a:xfrm>
          <a:prstGeom prst="rect">
            <a:avLst/>
          </a:prstGeom>
        </p:spPr>
      </p:pic>
      <p:sp>
        <p:nvSpPr>
          <p:cNvPr id="3" name="CuadroTexto 2"/>
          <p:cNvSpPr txBox="1"/>
          <p:nvPr/>
        </p:nvSpPr>
        <p:spPr>
          <a:xfrm>
            <a:off x="9113520" y="3487535"/>
            <a:ext cx="5703806"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400" dirty="0"/>
              <a:t>ENTIDAD RELACIÓN</a:t>
            </a:r>
          </a:p>
        </p:txBody>
      </p:sp>
      <p:pic>
        <p:nvPicPr>
          <p:cNvPr id="6" name="Imagen 5">
            <a:extLst>
              <a:ext uri="{FF2B5EF4-FFF2-40B4-BE49-F238E27FC236}">
                <a16:creationId xmlns:a16="http://schemas.microsoft.com/office/drawing/2014/main" xmlns="" id="{57119B4B-4371-A0DD-C119-0E886CE13947}"/>
              </a:ext>
            </a:extLst>
          </p:cNvPr>
          <p:cNvPicPr>
            <a:picLocks noChangeAspect="1"/>
          </p:cNvPicPr>
          <p:nvPr/>
        </p:nvPicPr>
        <p:blipFill>
          <a:blip r:embed="rId5"/>
          <a:stretch>
            <a:fillRect/>
          </a:stretch>
        </p:blipFill>
        <p:spPr>
          <a:xfrm>
            <a:off x="1689330" y="4833257"/>
            <a:ext cx="21005340" cy="7837714"/>
          </a:xfrm>
          <a:prstGeom prst="rect">
            <a:avLst/>
          </a:prstGeom>
        </p:spPr>
      </p:pic>
    </p:spTree>
    <p:extLst>
      <p:ext uri="{BB962C8B-B14F-4D97-AF65-F5344CB8AC3E}">
        <p14:creationId xmlns:p14="http://schemas.microsoft.com/office/powerpoint/2010/main" val="3287856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949969" y="1737831"/>
            <a:ext cx="19088230" cy="1749704"/>
          </a:xfrm>
          <a:prstGeom prst="rect">
            <a:avLst/>
          </a:prstGeom>
        </p:spPr>
      </p:pic>
      <p:sp>
        <p:nvSpPr>
          <p:cNvPr id="3" name="CuadroTexto 2"/>
          <p:cNvSpPr txBox="1"/>
          <p:nvPr/>
        </p:nvSpPr>
        <p:spPr>
          <a:xfrm>
            <a:off x="8494157" y="3487535"/>
            <a:ext cx="9999853"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400" dirty="0"/>
              <a:t>ENTIDAD RELACIÓN NORMALIZADO</a:t>
            </a:r>
          </a:p>
        </p:txBody>
      </p:sp>
      <p:sp>
        <p:nvSpPr>
          <p:cNvPr id="5" name="Rectangle 1">
            <a:extLst>
              <a:ext uri="{FF2B5EF4-FFF2-40B4-BE49-F238E27FC236}">
                <a16:creationId xmlns:a16="http://schemas.microsoft.com/office/drawing/2014/main" xmlns="" id="{CD5944CA-C95E-C717-E4CF-43FC661E281F}"/>
              </a:ext>
            </a:extLst>
          </p:cNvPr>
          <p:cNvSpPr>
            <a:spLocks noChangeArrowheads="1"/>
          </p:cNvSpPr>
          <p:nvPr/>
        </p:nvSpPr>
        <p:spPr bwMode="auto">
          <a:xfrm>
            <a:off x="3154752" y="4419600"/>
            <a:ext cx="29832226" cy="476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CO"/>
          </a:p>
        </p:txBody>
      </p:sp>
      <p:pic>
        <p:nvPicPr>
          <p:cNvPr id="7" name="Imagen 6"/>
          <p:cNvPicPr>
            <a:picLocks noChangeAspect="1"/>
          </p:cNvPicPr>
          <p:nvPr/>
        </p:nvPicPr>
        <p:blipFill rotWithShape="1">
          <a:blip r:embed="rId5"/>
          <a:srcRect l="17137" t="31647" r="31861" b="24068"/>
          <a:stretch/>
        </p:blipFill>
        <p:spPr>
          <a:xfrm>
            <a:off x="1672046" y="4419600"/>
            <a:ext cx="8307977" cy="9453153"/>
          </a:xfrm>
          <a:prstGeom prst="rect">
            <a:avLst/>
          </a:prstGeom>
        </p:spPr>
      </p:pic>
      <p:pic>
        <p:nvPicPr>
          <p:cNvPr id="9" name="Imagen 8"/>
          <p:cNvPicPr>
            <a:picLocks noChangeAspect="1"/>
          </p:cNvPicPr>
          <p:nvPr/>
        </p:nvPicPr>
        <p:blipFill rotWithShape="1">
          <a:blip r:embed="rId6"/>
          <a:srcRect l="19546" t="32354" r="21821" b="11050"/>
          <a:stretch/>
        </p:blipFill>
        <p:spPr>
          <a:xfrm>
            <a:off x="9980024" y="4419600"/>
            <a:ext cx="12488090" cy="8982893"/>
          </a:xfrm>
          <a:prstGeom prst="rect">
            <a:avLst/>
          </a:prstGeom>
        </p:spPr>
      </p:pic>
    </p:spTree>
    <p:extLst>
      <p:ext uri="{BB962C8B-B14F-4D97-AF65-F5344CB8AC3E}">
        <p14:creationId xmlns:p14="http://schemas.microsoft.com/office/powerpoint/2010/main" val="253417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5" name="CuadroTexto 4"/>
          <p:cNvSpPr txBox="1"/>
          <p:nvPr/>
        </p:nvSpPr>
        <p:spPr>
          <a:xfrm>
            <a:off x="8965796" y="4038618"/>
            <a:ext cx="6452407"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000" dirty="0"/>
              <a:t>DIAGRAMA RELACIONAL </a:t>
            </a:r>
          </a:p>
        </p:txBody>
      </p:sp>
      <p:pic>
        <p:nvPicPr>
          <p:cNvPr id="10" name="Imagen 9">
            <a:extLst>
              <a:ext uri="{FF2B5EF4-FFF2-40B4-BE49-F238E27FC236}">
                <a16:creationId xmlns:a16="http://schemas.microsoft.com/office/drawing/2014/main" xmlns="" id="{F3AC6062-4BCC-5F90-EB97-BFFC6D7E3714}"/>
              </a:ext>
            </a:extLst>
          </p:cNvPr>
          <p:cNvPicPr>
            <a:picLocks noChangeAspect="1"/>
          </p:cNvPicPr>
          <p:nvPr/>
        </p:nvPicPr>
        <p:blipFill>
          <a:blip r:embed="rId5"/>
          <a:stretch>
            <a:fillRect/>
          </a:stretch>
        </p:blipFill>
        <p:spPr>
          <a:xfrm>
            <a:off x="3526971" y="5206147"/>
            <a:ext cx="18267675" cy="7889367"/>
          </a:xfrm>
          <a:prstGeom prst="rect">
            <a:avLst/>
          </a:prstGeom>
        </p:spPr>
      </p:pic>
    </p:spTree>
    <p:extLst>
      <p:ext uri="{BB962C8B-B14F-4D97-AF65-F5344CB8AC3E}">
        <p14:creationId xmlns:p14="http://schemas.microsoft.com/office/powerpoint/2010/main" val="37059097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8097921" y="3906444"/>
            <a:ext cx="6339840"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000" dirty="0"/>
              <a:t>ESQUEMA DE TABLAS</a:t>
            </a:r>
          </a:p>
        </p:txBody>
      </p:sp>
      <p:pic>
        <p:nvPicPr>
          <p:cNvPr id="8" name="Imagen 7">
            <a:extLst>
              <a:ext uri="{FF2B5EF4-FFF2-40B4-BE49-F238E27FC236}">
                <a16:creationId xmlns:a16="http://schemas.microsoft.com/office/drawing/2014/main" xmlns="" id="{C7D75A5B-E3C5-F572-F06B-2ADCD89FF09D}"/>
              </a:ext>
            </a:extLst>
          </p:cNvPr>
          <p:cNvPicPr>
            <a:picLocks noChangeAspect="1"/>
          </p:cNvPicPr>
          <p:nvPr/>
        </p:nvPicPr>
        <p:blipFill>
          <a:blip r:embed="rId5"/>
          <a:stretch>
            <a:fillRect/>
          </a:stretch>
        </p:blipFill>
        <p:spPr>
          <a:xfrm>
            <a:off x="2519883" y="5649686"/>
            <a:ext cx="19344233" cy="7282543"/>
          </a:xfrm>
          <a:prstGeom prst="rect">
            <a:avLst/>
          </a:prstGeom>
        </p:spPr>
      </p:pic>
    </p:spTree>
    <p:extLst>
      <p:ext uri="{BB962C8B-B14F-4D97-AF65-F5344CB8AC3E}">
        <p14:creationId xmlns:p14="http://schemas.microsoft.com/office/powerpoint/2010/main" val="21005882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750292"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a:t>DICCIONARIO DE DATOS</a:t>
            </a:r>
          </a:p>
        </p:txBody>
      </p:sp>
      <p:pic>
        <p:nvPicPr>
          <p:cNvPr id="8" name="Imagen 7">
            <a:extLst>
              <a:ext uri="{FF2B5EF4-FFF2-40B4-BE49-F238E27FC236}">
                <a16:creationId xmlns:a16="http://schemas.microsoft.com/office/drawing/2014/main" xmlns="" id="{99DFA136-6F92-88E0-98C0-8948038F7098}"/>
              </a:ext>
            </a:extLst>
          </p:cNvPr>
          <p:cNvPicPr>
            <a:picLocks noChangeAspect="1"/>
          </p:cNvPicPr>
          <p:nvPr/>
        </p:nvPicPr>
        <p:blipFill>
          <a:blip r:embed="rId5"/>
          <a:stretch>
            <a:fillRect/>
          </a:stretch>
        </p:blipFill>
        <p:spPr>
          <a:xfrm>
            <a:off x="2726225" y="4669972"/>
            <a:ext cx="9689161" cy="8490856"/>
          </a:xfrm>
          <a:prstGeom prst="rect">
            <a:avLst/>
          </a:prstGeom>
        </p:spPr>
      </p:pic>
      <p:pic>
        <p:nvPicPr>
          <p:cNvPr id="9" name="Imagen 8">
            <a:extLst>
              <a:ext uri="{FF2B5EF4-FFF2-40B4-BE49-F238E27FC236}">
                <a16:creationId xmlns:a16="http://schemas.microsoft.com/office/drawing/2014/main" xmlns="" id="{B846022B-1D59-B3A5-3D3E-595EB7D877F6}"/>
              </a:ext>
            </a:extLst>
          </p:cNvPr>
          <p:cNvPicPr>
            <a:picLocks noChangeAspect="1"/>
          </p:cNvPicPr>
          <p:nvPr/>
        </p:nvPicPr>
        <p:blipFill>
          <a:blip r:embed="rId6"/>
          <a:stretch>
            <a:fillRect/>
          </a:stretch>
        </p:blipFill>
        <p:spPr>
          <a:xfrm>
            <a:off x="12531937" y="4669972"/>
            <a:ext cx="10099463" cy="8490855"/>
          </a:xfrm>
          <a:prstGeom prst="rect">
            <a:avLst/>
          </a:prstGeom>
        </p:spPr>
      </p:pic>
    </p:spTree>
    <p:extLst>
      <p:ext uri="{BB962C8B-B14F-4D97-AF65-F5344CB8AC3E}">
        <p14:creationId xmlns:p14="http://schemas.microsoft.com/office/powerpoint/2010/main" val="375206417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750292"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a:t>DICCIONARIO DE DATOS</a:t>
            </a:r>
          </a:p>
        </p:txBody>
      </p:sp>
      <p:pic>
        <p:nvPicPr>
          <p:cNvPr id="4" name="Imagen 3">
            <a:extLst>
              <a:ext uri="{FF2B5EF4-FFF2-40B4-BE49-F238E27FC236}">
                <a16:creationId xmlns:a16="http://schemas.microsoft.com/office/drawing/2014/main" xmlns="" id="{229E6B36-3AF7-6043-9F09-34B19363FBFE}"/>
              </a:ext>
            </a:extLst>
          </p:cNvPr>
          <p:cNvPicPr>
            <a:picLocks noChangeAspect="1"/>
          </p:cNvPicPr>
          <p:nvPr/>
        </p:nvPicPr>
        <p:blipFill>
          <a:blip r:embed="rId5"/>
          <a:stretch>
            <a:fillRect/>
          </a:stretch>
        </p:blipFill>
        <p:spPr>
          <a:xfrm>
            <a:off x="2281753" y="5328678"/>
            <a:ext cx="10421876" cy="4043921"/>
          </a:xfrm>
          <a:prstGeom prst="rect">
            <a:avLst/>
          </a:prstGeom>
        </p:spPr>
      </p:pic>
      <p:pic>
        <p:nvPicPr>
          <p:cNvPr id="5" name="Imagen 4">
            <a:extLst>
              <a:ext uri="{FF2B5EF4-FFF2-40B4-BE49-F238E27FC236}">
                <a16:creationId xmlns:a16="http://schemas.microsoft.com/office/drawing/2014/main" xmlns="" id="{C4D81EEF-2BC3-5E53-CB42-48294FFA47AC}"/>
              </a:ext>
            </a:extLst>
          </p:cNvPr>
          <p:cNvPicPr>
            <a:picLocks noChangeAspect="1"/>
          </p:cNvPicPr>
          <p:nvPr/>
        </p:nvPicPr>
        <p:blipFill>
          <a:blip r:embed="rId6"/>
          <a:stretch>
            <a:fillRect/>
          </a:stretch>
        </p:blipFill>
        <p:spPr>
          <a:xfrm>
            <a:off x="2088936" y="10104839"/>
            <a:ext cx="10614693" cy="1472915"/>
          </a:xfrm>
          <a:prstGeom prst="rect">
            <a:avLst/>
          </a:prstGeom>
        </p:spPr>
      </p:pic>
      <p:pic>
        <p:nvPicPr>
          <p:cNvPr id="6" name="Imagen 5">
            <a:extLst>
              <a:ext uri="{FF2B5EF4-FFF2-40B4-BE49-F238E27FC236}">
                <a16:creationId xmlns:a16="http://schemas.microsoft.com/office/drawing/2014/main" xmlns="" id="{9E4FF45A-A2ED-38C3-BE7C-F072DA243C18}"/>
              </a:ext>
            </a:extLst>
          </p:cNvPr>
          <p:cNvPicPr>
            <a:picLocks noChangeAspect="1"/>
          </p:cNvPicPr>
          <p:nvPr/>
        </p:nvPicPr>
        <p:blipFill>
          <a:blip r:embed="rId7"/>
          <a:stretch>
            <a:fillRect/>
          </a:stretch>
        </p:blipFill>
        <p:spPr>
          <a:xfrm>
            <a:off x="12865303" y="5592981"/>
            <a:ext cx="9236943" cy="3779617"/>
          </a:xfrm>
          <a:prstGeom prst="rect">
            <a:avLst/>
          </a:prstGeom>
        </p:spPr>
      </p:pic>
    </p:spTree>
    <p:extLst>
      <p:ext uri="{BB962C8B-B14F-4D97-AF65-F5344CB8AC3E}">
        <p14:creationId xmlns:p14="http://schemas.microsoft.com/office/powerpoint/2010/main" val="350980547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1664675" y="4301389"/>
            <a:ext cx="9272955" cy="8217634"/>
          </a:xfrm>
          <a:prstGeom prst="rect">
            <a:avLst/>
          </a:prstGeom>
        </p:spPr>
        <p:txBody>
          <a:bodyPr wrap="square">
            <a:spAutoFit/>
          </a:bodyPr>
          <a:lstStyle/>
          <a:p>
            <a:pPr algn="just"/>
            <a:r>
              <a:rPr lang="es-CO" sz="4800" spc="-150" dirty="0"/>
              <a:t>La empresa TELCOMUNDO S.A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r>
              <a:rPr lang="es-CO" sz="48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1698272" y="4903028"/>
            <a:ext cx="11021051" cy="8673178"/>
          </a:xfrm>
          <a:prstGeom prst="rect">
            <a:avLst/>
          </a:prstGeom>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365571"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a:t>DIAGRAMA DE CLASES</a:t>
            </a:r>
          </a:p>
        </p:txBody>
      </p:sp>
      <p:pic>
        <p:nvPicPr>
          <p:cNvPr id="5" name="Imagen 4" descr="Diagrama&#10;&#10;Descripción generada automáticamente">
            <a:extLst>
              <a:ext uri="{FF2B5EF4-FFF2-40B4-BE49-F238E27FC236}">
                <a16:creationId xmlns:a16="http://schemas.microsoft.com/office/drawing/2014/main" xmlns="" id="{489ACF30-F7E4-90DC-BF57-B8D1124ACF0F}"/>
              </a:ext>
            </a:extLst>
          </p:cNvPr>
          <p:cNvPicPr>
            <a:picLocks noChangeAspect="1"/>
          </p:cNvPicPr>
          <p:nvPr/>
        </p:nvPicPr>
        <p:blipFill>
          <a:blip r:embed="rId5"/>
          <a:stretch>
            <a:fillRect/>
          </a:stretch>
        </p:blipFill>
        <p:spPr>
          <a:xfrm>
            <a:off x="5192486" y="4931229"/>
            <a:ext cx="14728371" cy="8033657"/>
          </a:xfrm>
          <a:prstGeom prst="rect">
            <a:avLst/>
          </a:prstGeom>
        </p:spPr>
      </p:pic>
    </p:spTree>
    <p:extLst>
      <p:ext uri="{BB962C8B-B14F-4D97-AF65-F5344CB8AC3E}">
        <p14:creationId xmlns:p14="http://schemas.microsoft.com/office/powerpoint/2010/main" val="81956901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6" name="Imagen 5" descr="Interfaz de usuario gráfica&#10;&#10;Descripción generada automáticamente">
            <a:extLst>
              <a:ext uri="{FF2B5EF4-FFF2-40B4-BE49-F238E27FC236}">
                <a16:creationId xmlns:a16="http://schemas.microsoft.com/office/drawing/2014/main" xmlns="" id="{C2C31FEA-BA0C-2905-80CC-59E5A3C6C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3080" y="5300662"/>
            <a:ext cx="12107577" cy="7272338"/>
          </a:xfrm>
          <a:prstGeom prst="rect">
            <a:avLst/>
          </a:prstGeom>
        </p:spPr>
      </p:pic>
    </p:spTree>
    <p:extLst>
      <p:ext uri="{BB962C8B-B14F-4D97-AF65-F5344CB8AC3E}">
        <p14:creationId xmlns:p14="http://schemas.microsoft.com/office/powerpoint/2010/main" val="397600522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24FE3020-731D-9CB1-14E6-B109D3E395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3080" y="5257482"/>
            <a:ext cx="12826033" cy="7152232"/>
          </a:xfrm>
          <a:prstGeom prst="rect">
            <a:avLst/>
          </a:prstGeom>
        </p:spPr>
      </p:pic>
    </p:spTree>
    <p:extLst>
      <p:ext uri="{BB962C8B-B14F-4D97-AF65-F5344CB8AC3E}">
        <p14:creationId xmlns:p14="http://schemas.microsoft.com/office/powerpoint/2010/main" val="36897641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06DAC748-0417-6EC9-B903-3C367DD7F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686" y="5246052"/>
            <a:ext cx="12475028" cy="6922973"/>
          </a:xfrm>
          <a:prstGeom prst="rect">
            <a:avLst/>
          </a:prstGeom>
        </p:spPr>
      </p:pic>
    </p:spTree>
    <p:extLst>
      <p:ext uri="{BB962C8B-B14F-4D97-AF65-F5344CB8AC3E}">
        <p14:creationId xmlns:p14="http://schemas.microsoft.com/office/powerpoint/2010/main" val="172343022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95EAB8B3-826F-EBC5-C99D-7415542DF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5227637"/>
            <a:ext cx="16328571" cy="7802563"/>
          </a:xfrm>
          <a:prstGeom prst="rect">
            <a:avLst/>
          </a:prstGeom>
        </p:spPr>
      </p:pic>
    </p:spTree>
    <p:extLst>
      <p:ext uri="{BB962C8B-B14F-4D97-AF65-F5344CB8AC3E}">
        <p14:creationId xmlns:p14="http://schemas.microsoft.com/office/powerpoint/2010/main" val="393233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 PowerPoint&#10;&#10;Descripción generada automáticamente">
            <a:extLst>
              <a:ext uri="{FF2B5EF4-FFF2-40B4-BE49-F238E27FC236}">
                <a16:creationId xmlns:a16="http://schemas.microsoft.com/office/drawing/2014/main" xmlns="" id="{6A4F608D-8E20-398F-EAF2-7568B9A1E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228" y="5239385"/>
            <a:ext cx="15022285" cy="6929640"/>
          </a:xfrm>
          <a:prstGeom prst="rect">
            <a:avLst/>
          </a:prstGeom>
        </p:spPr>
      </p:pic>
    </p:spTree>
    <p:extLst>
      <p:ext uri="{BB962C8B-B14F-4D97-AF65-F5344CB8AC3E}">
        <p14:creationId xmlns:p14="http://schemas.microsoft.com/office/powerpoint/2010/main" val="782808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Word&#10;&#10;Descripción generada automáticamente">
            <a:extLst>
              <a:ext uri="{FF2B5EF4-FFF2-40B4-BE49-F238E27FC236}">
                <a16:creationId xmlns:a16="http://schemas.microsoft.com/office/drawing/2014/main" xmlns="" id="{724D2D4A-34BD-51EF-11C8-8705B581B5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5231130"/>
            <a:ext cx="14532429" cy="7345264"/>
          </a:xfrm>
          <a:prstGeom prst="rect">
            <a:avLst/>
          </a:prstGeom>
        </p:spPr>
      </p:pic>
    </p:spTree>
    <p:extLst>
      <p:ext uri="{BB962C8B-B14F-4D97-AF65-F5344CB8AC3E}">
        <p14:creationId xmlns:p14="http://schemas.microsoft.com/office/powerpoint/2010/main" val="253112362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53197E1D-193A-261C-3CF3-84ED362BA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4657" y="5210809"/>
            <a:ext cx="14695714" cy="7394847"/>
          </a:xfrm>
          <a:prstGeom prst="rect">
            <a:avLst/>
          </a:prstGeom>
        </p:spPr>
      </p:pic>
    </p:spTree>
    <p:extLst>
      <p:ext uri="{BB962C8B-B14F-4D97-AF65-F5344CB8AC3E}">
        <p14:creationId xmlns:p14="http://schemas.microsoft.com/office/powerpoint/2010/main" val="367427117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 PowerPoint&#10;&#10;Descripción generada automáticamente">
            <a:extLst>
              <a:ext uri="{FF2B5EF4-FFF2-40B4-BE49-F238E27FC236}">
                <a16:creationId xmlns:a16="http://schemas.microsoft.com/office/drawing/2014/main" xmlns="" id="{84F749C6-C92D-0992-4CFF-AA2BB74A6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5914" y="5427662"/>
            <a:ext cx="15544800" cy="7275967"/>
          </a:xfrm>
          <a:prstGeom prst="rect">
            <a:avLst/>
          </a:prstGeom>
        </p:spPr>
      </p:pic>
    </p:spTree>
    <p:extLst>
      <p:ext uri="{BB962C8B-B14F-4D97-AF65-F5344CB8AC3E}">
        <p14:creationId xmlns:p14="http://schemas.microsoft.com/office/powerpoint/2010/main" val="67037940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4B534A3A-D7FB-5C8D-2D1E-74F0710E95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229" y="5223510"/>
            <a:ext cx="15152914" cy="7756886"/>
          </a:xfrm>
          <a:prstGeom prst="rect">
            <a:avLst/>
          </a:prstGeom>
        </p:spPr>
      </p:pic>
    </p:spTree>
    <p:extLst>
      <p:ext uri="{BB962C8B-B14F-4D97-AF65-F5344CB8AC3E}">
        <p14:creationId xmlns:p14="http://schemas.microsoft.com/office/powerpoint/2010/main" val="92574409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3446584" y="5486400"/>
            <a:ext cx="4220307" cy="101566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MISIÓN</a:t>
            </a:r>
          </a:p>
        </p:txBody>
      </p:sp>
      <p:sp>
        <p:nvSpPr>
          <p:cNvPr id="5" name="Rectángulo 4"/>
          <p:cNvSpPr/>
          <p:nvPr/>
        </p:nvSpPr>
        <p:spPr>
          <a:xfrm>
            <a:off x="3305906" y="6502063"/>
            <a:ext cx="8253046" cy="6186309"/>
          </a:xfrm>
          <a:prstGeom prst="rect">
            <a:avLst/>
          </a:prstGeom>
        </p:spPr>
        <p:txBody>
          <a:bodyPr wrap="square">
            <a:spAutoFit/>
          </a:bodyPr>
          <a:lstStyle/>
          <a:p>
            <a:pPr algn="just"/>
            <a:r>
              <a:rPr lang="es-CO" sz="44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9629" y="5486400"/>
            <a:ext cx="10175631" cy="7631723"/>
          </a:xfrm>
          <a:prstGeom prst="rect">
            <a:avLst/>
          </a:prstGeom>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3D829A90-5BD8-5A4B-D20B-C3B2DAD71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570" y="5260975"/>
            <a:ext cx="14924315" cy="6908050"/>
          </a:xfrm>
          <a:prstGeom prst="rect">
            <a:avLst/>
          </a:prstGeom>
        </p:spPr>
      </p:pic>
    </p:spTree>
    <p:extLst>
      <p:ext uri="{BB962C8B-B14F-4D97-AF65-F5344CB8AC3E}">
        <p14:creationId xmlns:p14="http://schemas.microsoft.com/office/powerpoint/2010/main" val="33295929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03C85201-6B6F-9CFF-BD46-9867FF752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5914" y="5286375"/>
            <a:ext cx="14369143" cy="6882650"/>
          </a:xfrm>
          <a:prstGeom prst="rect">
            <a:avLst/>
          </a:prstGeom>
        </p:spPr>
      </p:pic>
    </p:spTree>
    <p:extLst>
      <p:ext uri="{BB962C8B-B14F-4D97-AF65-F5344CB8AC3E}">
        <p14:creationId xmlns:p14="http://schemas.microsoft.com/office/powerpoint/2010/main" val="380196830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766B511C-FEC9-D6A6-AB36-3B40A975B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943" y="5328285"/>
            <a:ext cx="15250886" cy="7277372"/>
          </a:xfrm>
          <a:prstGeom prst="rect">
            <a:avLst/>
          </a:prstGeom>
        </p:spPr>
      </p:pic>
    </p:spTree>
    <p:extLst>
      <p:ext uri="{BB962C8B-B14F-4D97-AF65-F5344CB8AC3E}">
        <p14:creationId xmlns:p14="http://schemas.microsoft.com/office/powerpoint/2010/main" val="88910076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7081FE62-7EDC-6FC1-455C-3EECA8EAD8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686" y="5249862"/>
            <a:ext cx="14369143" cy="7388452"/>
          </a:xfrm>
          <a:prstGeom prst="rect">
            <a:avLst/>
          </a:prstGeom>
        </p:spPr>
      </p:pic>
    </p:spTree>
    <p:extLst>
      <p:ext uri="{BB962C8B-B14F-4D97-AF65-F5344CB8AC3E}">
        <p14:creationId xmlns:p14="http://schemas.microsoft.com/office/powerpoint/2010/main" val="80148761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con confianza media">
            <a:extLst>
              <a:ext uri="{FF2B5EF4-FFF2-40B4-BE49-F238E27FC236}">
                <a16:creationId xmlns:a16="http://schemas.microsoft.com/office/drawing/2014/main" xmlns="" id="{C952F11F-C84E-0A61-310D-DC9081FC3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944" y="5307647"/>
            <a:ext cx="15414170" cy="6861378"/>
          </a:xfrm>
          <a:prstGeom prst="rect">
            <a:avLst/>
          </a:prstGeom>
        </p:spPr>
      </p:pic>
    </p:spTree>
    <p:extLst>
      <p:ext uri="{BB962C8B-B14F-4D97-AF65-F5344CB8AC3E}">
        <p14:creationId xmlns:p14="http://schemas.microsoft.com/office/powerpoint/2010/main" val="218571784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FDF933EE-B03F-D015-555A-7DF7390F4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029" y="5398135"/>
            <a:ext cx="14140542" cy="7044236"/>
          </a:xfrm>
          <a:prstGeom prst="rect">
            <a:avLst/>
          </a:prstGeom>
        </p:spPr>
      </p:pic>
    </p:spTree>
    <p:extLst>
      <p:ext uri="{BB962C8B-B14F-4D97-AF65-F5344CB8AC3E}">
        <p14:creationId xmlns:p14="http://schemas.microsoft.com/office/powerpoint/2010/main" val="370265245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 Aplicación&#10;&#10;Descripción generada automáticamente">
            <a:extLst>
              <a:ext uri="{FF2B5EF4-FFF2-40B4-BE49-F238E27FC236}">
                <a16:creationId xmlns:a16="http://schemas.microsoft.com/office/drawing/2014/main" xmlns="" id="{F9760B2F-02A2-E090-0DEF-CF9C03EFAC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457" y="5373052"/>
            <a:ext cx="13585372" cy="7036662"/>
          </a:xfrm>
          <a:prstGeom prst="rect">
            <a:avLst/>
          </a:prstGeom>
        </p:spPr>
      </p:pic>
    </p:spTree>
    <p:extLst>
      <p:ext uri="{BB962C8B-B14F-4D97-AF65-F5344CB8AC3E}">
        <p14:creationId xmlns:p14="http://schemas.microsoft.com/office/powerpoint/2010/main" val="315703821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nterfaz de usuario gráfica&#10;&#10;Descripción generada automáticamente">
            <a:extLst>
              <a:ext uri="{FF2B5EF4-FFF2-40B4-BE49-F238E27FC236}">
                <a16:creationId xmlns:a16="http://schemas.microsoft.com/office/drawing/2014/main" xmlns="" id="{66758A33-86DA-DFDB-A4EF-1DF75874D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086" y="5386705"/>
            <a:ext cx="13846627" cy="7218952"/>
          </a:xfrm>
          <a:prstGeom prst="rect">
            <a:avLst/>
          </a:prstGeom>
        </p:spPr>
      </p:pic>
    </p:spTree>
    <p:extLst>
      <p:ext uri="{BB962C8B-B14F-4D97-AF65-F5344CB8AC3E}">
        <p14:creationId xmlns:p14="http://schemas.microsoft.com/office/powerpoint/2010/main" val="142150741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6213080" y="3578975"/>
            <a:ext cx="944040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effectLst/>
                <a:latin typeface="+mj-lt"/>
                <a:ea typeface="Lucida Sans Unicode" panose="020B0602030504020204" pitchFamily="34" charset="0"/>
              </a:rPr>
              <a:t>WIREFRAME DEL SISTEMA DE INFORMACIÓN </a:t>
            </a:r>
            <a:endParaRPr lang="es-CO" sz="3200" dirty="0">
              <a:effectLst/>
              <a:latin typeface="+mj-lt"/>
              <a:ea typeface="Lucida Sans Unicode" panose="020B0602030504020204" pitchFamily="34" charset="0"/>
            </a:endParaRPr>
          </a:p>
          <a:p>
            <a:endParaRPr lang="es-CO" sz="3600" dirty="0"/>
          </a:p>
        </p:txBody>
      </p:sp>
      <p:pic>
        <p:nvPicPr>
          <p:cNvPr id="4" name="Imagen 3" descr="Imagen que contiene Interfaz de usuario gráfica&#10;&#10;Descripción generada automáticamente">
            <a:extLst>
              <a:ext uri="{FF2B5EF4-FFF2-40B4-BE49-F238E27FC236}">
                <a16:creationId xmlns:a16="http://schemas.microsoft.com/office/drawing/2014/main" xmlns="" id="{F8CED2F9-3167-0A94-73AD-7994D63A1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049" y="5364162"/>
            <a:ext cx="15570294" cy="6804863"/>
          </a:xfrm>
          <a:prstGeom prst="rect">
            <a:avLst/>
          </a:prstGeom>
        </p:spPr>
      </p:pic>
    </p:spTree>
    <p:extLst>
      <p:ext uri="{BB962C8B-B14F-4D97-AF65-F5344CB8AC3E}">
        <p14:creationId xmlns:p14="http://schemas.microsoft.com/office/powerpoint/2010/main" val="39874504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380822" y="3578975"/>
            <a:ext cx="6317755" cy="113877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ES" sz="3200" b="1" dirty="0">
                <a:latin typeface="+mj-lt"/>
                <a:ea typeface="Lucida Sans Unicode" panose="020B0602030504020204" pitchFamily="34" charset="0"/>
              </a:rPr>
              <a:t>DIAGRAMA DE DISTRIBUCION</a:t>
            </a:r>
            <a:r>
              <a:rPr lang="es-ES" sz="3200" b="1" dirty="0">
                <a:effectLst/>
                <a:latin typeface="+mj-lt"/>
                <a:ea typeface="Lucida Sans Unicode" panose="020B0602030504020204" pitchFamily="34" charset="0"/>
              </a:rPr>
              <a:t> </a:t>
            </a:r>
            <a:endParaRPr lang="es-CO" sz="3200" dirty="0">
              <a:effectLst/>
              <a:latin typeface="+mj-lt"/>
              <a:ea typeface="Lucida Sans Unicode" panose="020B0602030504020204" pitchFamily="34" charset="0"/>
            </a:endParaRPr>
          </a:p>
          <a:p>
            <a:endParaRPr lang="es-CO" sz="3600" dirty="0"/>
          </a:p>
        </p:txBody>
      </p:sp>
      <p:pic>
        <p:nvPicPr>
          <p:cNvPr id="5" name="Imagen 4">
            <a:extLst>
              <a:ext uri="{FF2B5EF4-FFF2-40B4-BE49-F238E27FC236}">
                <a16:creationId xmlns:a16="http://schemas.microsoft.com/office/drawing/2014/main" xmlns="" id="{22CDC762-AF10-0725-AB90-FFE440A8E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9343" y="5511799"/>
            <a:ext cx="15144126" cy="6657226"/>
          </a:xfrm>
          <a:prstGeom prst="rect">
            <a:avLst/>
          </a:prstGeom>
        </p:spPr>
      </p:pic>
    </p:spTree>
    <p:extLst>
      <p:ext uri="{BB962C8B-B14F-4D97-AF65-F5344CB8AC3E}">
        <p14:creationId xmlns:p14="http://schemas.microsoft.com/office/powerpoint/2010/main" val="351782091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2192216" y="5908431"/>
            <a:ext cx="4220307" cy="101566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VISIÓN</a:t>
            </a:r>
          </a:p>
        </p:txBody>
      </p:sp>
      <p:sp>
        <p:nvSpPr>
          <p:cNvPr id="4" name="Rectángulo 3"/>
          <p:cNvSpPr/>
          <p:nvPr/>
        </p:nvSpPr>
        <p:spPr>
          <a:xfrm>
            <a:off x="2192216" y="6924094"/>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2218620" y="5677708"/>
            <a:ext cx="9726979" cy="781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814560" y="3962135"/>
            <a:ext cx="5237331" cy="646331"/>
          </a:xfrm>
          <a:prstGeom prst="rect">
            <a:avLst/>
          </a:prstGeom>
          <a:noFill/>
          <a:ln>
            <a:solidFill>
              <a:srgbClr val="FF0000"/>
            </a:solidFill>
          </a:ln>
          <a:effectLst>
            <a:glow rad="63500">
              <a:schemeClr val="accent1">
                <a:satMod val="175000"/>
                <a:alpha val="40000"/>
              </a:schemeClr>
            </a:glow>
          </a:effectLst>
          <a:scene3d>
            <a:camera prst="perspectiveAbove"/>
            <a:lightRig rig="threePt" dir="t"/>
          </a:scene3d>
        </p:spPr>
        <p:txBody>
          <a:bodyPr wrap="none" rtlCol="0">
            <a:spAutoFit/>
          </a:bodyPr>
          <a:lstStyle/>
          <a:p>
            <a:r>
              <a:rPr lang="es-CO" sz="3600" dirty="0"/>
              <a:t>DIAGRAMA DE  GANTT</a:t>
            </a:r>
          </a:p>
        </p:txBody>
      </p:sp>
      <p:sp>
        <p:nvSpPr>
          <p:cNvPr id="5" name="Rectángulo 4"/>
          <p:cNvSpPr/>
          <p:nvPr/>
        </p:nvSpPr>
        <p:spPr>
          <a:xfrm>
            <a:off x="3280439" y="4991626"/>
            <a:ext cx="16995836" cy="800219"/>
          </a:xfrm>
          <a:prstGeom prst="rect">
            <a:avLst/>
          </a:prstGeom>
        </p:spPr>
        <p:txBody>
          <a:bodyPr wrap="square">
            <a:spAutoFit/>
          </a:bodyPr>
          <a:lstStyle/>
          <a:p>
            <a:r>
              <a:rPr lang="es-ES" sz="3200" u="sng" dirty="0">
                <a:solidFill>
                  <a:srgbClr val="0000FF"/>
                </a:solidFill>
                <a:effectLst/>
                <a:latin typeface="Arial" panose="020B0604020202020204" pitchFamily="34" charset="0"/>
                <a:ea typeface="Lucida Sans Unicode" panose="020B0602030504020204" pitchFamily="34" charset="0"/>
                <a:hlinkClick r:id="rId5"/>
              </a:rPr>
              <a:t>https://drive.google.com/drive/folders/1IsWtdeA_O8cPoagJZ5CavPcI08mOl9PJ?usp=sharing</a:t>
            </a:r>
            <a:endParaRPr lang="es-CO" sz="3200" dirty="0">
              <a:effectLst/>
              <a:latin typeface="Lucida Sans Unicode" panose="020B0602030504020204" pitchFamily="34" charset="0"/>
              <a:ea typeface="Lucida Sans Unicode" panose="020B0602030504020204" pitchFamily="34" charset="0"/>
            </a:endParaRPr>
          </a:p>
          <a:p>
            <a:endParaRPr lang="es-CO" dirty="0">
              <a:solidFill>
                <a:srgbClr val="FF0000"/>
              </a:solidFill>
            </a:endParaRPr>
          </a:p>
        </p:txBody>
      </p:sp>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25" y="7266053"/>
            <a:ext cx="9358264" cy="4114411"/>
          </a:xfrm>
          <a:prstGeom prst="rect">
            <a:avLst/>
          </a:prstGeom>
        </p:spPr>
      </p:pic>
    </p:spTree>
    <p:extLst>
      <p:ext uri="{BB962C8B-B14F-4D97-AF65-F5344CB8AC3E}">
        <p14:creationId xmlns:p14="http://schemas.microsoft.com/office/powerpoint/2010/main" val="3842290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438400" y="4693920"/>
            <a:ext cx="7164141"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a:t>INFORME DE USOS DE RECURSOS</a:t>
            </a:r>
          </a:p>
        </p:txBody>
      </p:sp>
      <p:pic>
        <p:nvPicPr>
          <p:cNvPr id="5" name="Imagen 4"/>
          <p:cNvPicPr>
            <a:picLocks noChangeAspect="1"/>
          </p:cNvPicPr>
          <p:nvPr/>
        </p:nvPicPr>
        <p:blipFill>
          <a:blip r:embed="rId5"/>
          <a:stretch>
            <a:fillRect/>
          </a:stretch>
        </p:blipFill>
        <p:spPr>
          <a:xfrm>
            <a:off x="1929056" y="5577840"/>
            <a:ext cx="9439984" cy="7559040"/>
          </a:xfrm>
          <a:prstGeom prst="rect">
            <a:avLst/>
          </a:prstGeom>
        </p:spPr>
      </p:pic>
      <p:sp>
        <p:nvSpPr>
          <p:cNvPr id="6" name="CuadroTexto 5"/>
          <p:cNvSpPr txBox="1"/>
          <p:nvPr/>
        </p:nvSpPr>
        <p:spPr>
          <a:xfrm>
            <a:off x="14538960" y="4693920"/>
            <a:ext cx="4721164"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a:t>INFORME DE  COSTOS</a:t>
            </a:r>
          </a:p>
        </p:txBody>
      </p:sp>
      <p:pic>
        <p:nvPicPr>
          <p:cNvPr id="7" name="Imagen 6"/>
          <p:cNvPicPr/>
          <p:nvPr/>
        </p:nvPicPr>
        <p:blipFill rotWithShape="1">
          <a:blip r:embed="rId6">
            <a:extLst>
              <a:ext uri="{28A0092B-C50C-407E-A947-70E740481C1C}">
                <a14:useLocalDpi xmlns:a14="http://schemas.microsoft.com/office/drawing/2010/main" val="0"/>
              </a:ext>
            </a:extLst>
          </a:blip>
          <a:srcRect r="10821"/>
          <a:stretch/>
        </p:blipFill>
        <p:spPr bwMode="auto">
          <a:xfrm>
            <a:off x="11978640" y="5577840"/>
            <a:ext cx="10210799" cy="755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7547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p:nvPr/>
        </p:nvPicPr>
        <p:blipFill rotWithShape="1">
          <a:blip r:embed="rId5">
            <a:extLst>
              <a:ext uri="{28A0092B-C50C-407E-A947-70E740481C1C}">
                <a14:useLocalDpi xmlns:a14="http://schemas.microsoft.com/office/drawing/2010/main" val="0"/>
              </a:ext>
            </a:extLst>
          </a:blip>
          <a:srcRect t="11363"/>
          <a:stretch/>
        </p:blipFill>
        <p:spPr>
          <a:xfrm>
            <a:off x="3017521" y="5059680"/>
            <a:ext cx="18775680" cy="8321040"/>
          </a:xfrm>
          <a:prstGeom prst="rect">
            <a:avLst/>
          </a:prstGeom>
        </p:spPr>
      </p:pic>
      <p:sp>
        <p:nvSpPr>
          <p:cNvPr id="4" name="CuadroTexto 3"/>
          <p:cNvSpPr txBox="1"/>
          <p:nvPr/>
        </p:nvSpPr>
        <p:spPr>
          <a:xfrm>
            <a:off x="4251960" y="3903829"/>
            <a:ext cx="16306801" cy="830997"/>
          </a:xfrm>
          <a:prstGeom prst="rect">
            <a:avLst/>
          </a:prstGeom>
          <a:noFill/>
          <a:ln>
            <a:solidFill>
              <a:srgbClr val="FF0000"/>
            </a:solidFill>
          </a:ln>
          <a:effectLst>
            <a:glow rad="101600">
              <a:schemeClr val="accent1">
                <a:satMod val="175000"/>
                <a:alpha val="40000"/>
              </a:schemeClr>
            </a:glow>
            <a:innerShdw blurRad="63500" dist="50800" dir="13500000">
              <a:prstClr val="black">
                <a:alpha val="50000"/>
              </a:prstClr>
            </a:innerShdw>
          </a:effectLst>
          <a:scene3d>
            <a:camera prst="perspectiveAbove"/>
            <a:lightRig rig="threePt" dir="t"/>
          </a:scene3d>
        </p:spPr>
        <p:txBody>
          <a:bodyPr wrap="square" rtlCol="0">
            <a:spAutoFit/>
          </a:bodyPr>
          <a:lstStyle/>
          <a:p>
            <a:r>
              <a:rPr lang="es-CO" sz="4800" dirty="0"/>
              <a:t>INFORMACION GENERAL DEL COSTO DE LA TAREA</a:t>
            </a:r>
          </a:p>
        </p:txBody>
      </p:sp>
    </p:spTree>
    <p:extLst>
      <p:ext uri="{BB962C8B-B14F-4D97-AF65-F5344CB8AC3E}">
        <p14:creationId xmlns:p14="http://schemas.microsoft.com/office/powerpoint/2010/main" val="2232700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10061642" y="3931920"/>
            <a:ext cx="3310522"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a:t>CASO DE USOS</a:t>
            </a:r>
          </a:p>
        </p:txBody>
      </p:sp>
      <p:pic>
        <p:nvPicPr>
          <p:cNvPr id="5" name="Imagen 4"/>
          <p:cNvPicPr/>
          <p:nvPr/>
        </p:nvPicPr>
        <p:blipFill rotWithShape="1">
          <a:blip r:embed="rId5"/>
          <a:srcRect l="24450" t="22908" r="20861" b="4377"/>
          <a:stretch/>
        </p:blipFill>
        <p:spPr bwMode="auto">
          <a:xfrm>
            <a:off x="4152808" y="4869640"/>
            <a:ext cx="15676609" cy="85067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701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7" name="Imagen 6"/>
          <p:cNvPicPr>
            <a:picLocks noChangeAspect="1"/>
          </p:cNvPicPr>
          <p:nvPr/>
        </p:nvPicPr>
        <p:blipFill rotWithShape="1">
          <a:blip r:embed="rId5"/>
          <a:srcRect l="35563" t="36646" r="31044" b="8572"/>
          <a:stretch/>
        </p:blipFill>
        <p:spPr>
          <a:xfrm>
            <a:off x="1724296" y="4310743"/>
            <a:ext cx="10685417" cy="8987246"/>
          </a:xfrm>
          <a:prstGeom prst="rect">
            <a:avLst/>
          </a:prstGeom>
        </p:spPr>
      </p:pic>
      <p:pic>
        <p:nvPicPr>
          <p:cNvPr id="8" name="Imagen 7"/>
          <p:cNvPicPr>
            <a:picLocks noChangeAspect="1"/>
          </p:cNvPicPr>
          <p:nvPr/>
        </p:nvPicPr>
        <p:blipFill rotWithShape="1">
          <a:blip r:embed="rId6"/>
          <a:srcRect l="34807" t="35822" r="33468" b="21841"/>
          <a:stretch/>
        </p:blipFill>
        <p:spPr>
          <a:xfrm>
            <a:off x="12449534" y="4310743"/>
            <a:ext cx="10227586" cy="8987246"/>
          </a:xfrm>
          <a:prstGeom prst="rect">
            <a:avLst/>
          </a:prstGeom>
        </p:spPr>
      </p:pic>
    </p:spTree>
    <p:extLst>
      <p:ext uri="{BB962C8B-B14F-4D97-AF65-F5344CB8AC3E}">
        <p14:creationId xmlns:p14="http://schemas.microsoft.com/office/powerpoint/2010/main" val="29723613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35270" t="35575" r="32299" b="25854"/>
          <a:stretch/>
        </p:blipFill>
        <p:spPr>
          <a:xfrm>
            <a:off x="1689958" y="3970141"/>
            <a:ext cx="10380122" cy="9798109"/>
          </a:xfrm>
          <a:prstGeom prst="rect">
            <a:avLst/>
          </a:prstGeom>
        </p:spPr>
      </p:pic>
      <p:pic>
        <p:nvPicPr>
          <p:cNvPr id="6" name="Imagen 5"/>
          <p:cNvPicPr>
            <a:picLocks noChangeAspect="1"/>
          </p:cNvPicPr>
          <p:nvPr/>
        </p:nvPicPr>
        <p:blipFill rotWithShape="1">
          <a:blip r:embed="rId6"/>
          <a:srcRect l="29184" t="40933" r="27243" b="10496"/>
          <a:stretch/>
        </p:blipFill>
        <p:spPr>
          <a:xfrm>
            <a:off x="12070080" y="3970142"/>
            <a:ext cx="10423012" cy="10007116"/>
          </a:xfrm>
          <a:prstGeom prst="rect">
            <a:avLst/>
          </a:prstGeom>
        </p:spPr>
      </p:pic>
    </p:spTree>
    <p:extLst>
      <p:ext uri="{BB962C8B-B14F-4D97-AF65-F5344CB8AC3E}">
        <p14:creationId xmlns:p14="http://schemas.microsoft.com/office/powerpoint/2010/main" val="41752617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28783" t="32718" r="27846" b="11210"/>
          <a:stretch/>
        </p:blipFill>
        <p:spPr>
          <a:xfrm>
            <a:off x="1619794" y="4493624"/>
            <a:ext cx="10580914" cy="9248502"/>
          </a:xfrm>
          <a:prstGeom prst="rect">
            <a:avLst/>
          </a:prstGeom>
        </p:spPr>
      </p:pic>
      <p:pic>
        <p:nvPicPr>
          <p:cNvPr id="6" name="Imagen 5"/>
          <p:cNvPicPr>
            <a:picLocks noChangeAspect="1"/>
          </p:cNvPicPr>
          <p:nvPr/>
        </p:nvPicPr>
        <p:blipFill rotWithShape="1">
          <a:blip r:embed="rId6"/>
          <a:srcRect l="27779" t="33074" r="28247" b="11568"/>
          <a:stretch/>
        </p:blipFill>
        <p:spPr>
          <a:xfrm>
            <a:off x="12200707" y="4493624"/>
            <a:ext cx="10345783" cy="9248502"/>
          </a:xfrm>
          <a:prstGeom prst="rect">
            <a:avLst/>
          </a:prstGeom>
        </p:spPr>
      </p:pic>
    </p:spTree>
    <p:extLst>
      <p:ext uri="{BB962C8B-B14F-4D97-AF65-F5344CB8AC3E}">
        <p14:creationId xmlns:p14="http://schemas.microsoft.com/office/powerpoint/2010/main" val="239258113"/>
      </p:ext>
    </p:extLst>
  </p:cSld>
  <p:clrMapOvr>
    <a:masterClrMapping/>
  </p:clrMapOvr>
  <p:transition spd="slow">
    <p:comb/>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6528" r="20483" b="28056"/>
          <a:stretch/>
        </p:blipFill>
        <p:spPr>
          <a:xfrm>
            <a:off x="5090159" y="3962400"/>
            <a:ext cx="13380721" cy="9115614"/>
          </a:xfrm>
          <a:prstGeom prst="rect">
            <a:avLst/>
          </a:prstGeom>
        </p:spPr>
      </p:pic>
    </p:spTree>
    <p:extLst>
      <p:ext uri="{BB962C8B-B14F-4D97-AF65-F5344CB8AC3E}">
        <p14:creationId xmlns:p14="http://schemas.microsoft.com/office/powerpoint/2010/main" val="38815037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p:nvPr/>
        </p:nvPicPr>
        <p:blipFill rotWithShape="1">
          <a:blip r:embed="rId5"/>
          <a:srcRect l="26692" t="22241" r="20866" b="15346"/>
          <a:stretch/>
        </p:blipFill>
        <p:spPr bwMode="auto">
          <a:xfrm>
            <a:off x="1744753" y="4454433"/>
            <a:ext cx="20331476" cy="8634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53854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34162" t="34504" r="29984" b="9067"/>
          <a:stretch/>
        </p:blipFill>
        <p:spPr>
          <a:xfrm>
            <a:off x="1698172" y="4572000"/>
            <a:ext cx="9953897" cy="9379131"/>
          </a:xfrm>
          <a:prstGeom prst="rect">
            <a:avLst/>
          </a:prstGeom>
        </p:spPr>
      </p:pic>
      <p:pic>
        <p:nvPicPr>
          <p:cNvPr id="6" name="Imagen 5"/>
          <p:cNvPicPr>
            <a:picLocks noChangeAspect="1"/>
          </p:cNvPicPr>
          <p:nvPr/>
        </p:nvPicPr>
        <p:blipFill rotWithShape="1">
          <a:blip r:embed="rId6"/>
          <a:srcRect l="33802" t="42363" r="30255" b="15852"/>
          <a:stretch/>
        </p:blipFill>
        <p:spPr>
          <a:xfrm>
            <a:off x="11652069" y="4572000"/>
            <a:ext cx="10842171" cy="9379131"/>
          </a:xfrm>
          <a:prstGeom prst="rect">
            <a:avLst/>
          </a:prstGeom>
        </p:spPr>
      </p:pic>
    </p:spTree>
    <p:extLst>
      <p:ext uri="{BB962C8B-B14F-4D97-AF65-F5344CB8AC3E}">
        <p14:creationId xmlns:p14="http://schemas.microsoft.com/office/powerpoint/2010/main" val="1461731679"/>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a:t>ENTREVISTAS</a:t>
            </a:r>
            <a:endParaRPr lang="es-CO" sz="5400" b="1" i="1" dirty="0"/>
          </a:p>
        </p:txBody>
      </p:sp>
      <p:sp>
        <p:nvSpPr>
          <p:cNvPr id="5" name="Rectángulo 4"/>
          <p:cNvSpPr/>
          <p:nvPr/>
        </p:nvSpPr>
        <p:spPr>
          <a:xfrm>
            <a:off x="2731477" y="6584283"/>
            <a:ext cx="18405231" cy="4154984"/>
          </a:xfrm>
          <a:prstGeom prst="rect">
            <a:avLst/>
          </a:prstGeom>
        </p:spPr>
        <p:txBody>
          <a:bodyPr wrap="square">
            <a:spAutoFit/>
          </a:bodyPr>
          <a:lstStyle/>
          <a:p>
            <a:pPr algn="just"/>
            <a:r>
              <a:rPr lang="es-CO" sz="4400" dirty="0"/>
              <a:t>Es buscar que es que requiere la empresa para adaptarse a las nuevas tecnologías ya que es  un elemento básico y primordial para nuestro entorno, buscar cuales son las falencias que tiene la empresa y como se pueden solucionar  para que cada día puedan presentar un  mejor servicio a los  usuarios, para obtener un mejor ambiente  laboral en su empresa y comunicación  entre líderes y asesores.</a:t>
            </a:r>
          </a:p>
        </p:txBody>
      </p:sp>
      <p:sp>
        <p:nvSpPr>
          <p:cNvPr id="6" name="CuadroTexto 5"/>
          <p:cNvSpPr txBox="1"/>
          <p:nvPr/>
        </p:nvSpPr>
        <p:spPr>
          <a:xfrm>
            <a:off x="2731477" y="5604787"/>
            <a:ext cx="3411416" cy="646331"/>
          </a:xfrm>
          <a:prstGeom prst="rect">
            <a:avLst/>
          </a:prstGeom>
          <a:noFill/>
        </p:spPr>
        <p:txBody>
          <a:bodyPr wrap="square" rtlCol="0">
            <a:spAutoFit/>
          </a:bodyPr>
          <a:lstStyle/>
          <a:p>
            <a:r>
              <a:rPr lang="es-CO" sz="3600" b="1" dirty="0"/>
              <a:t>OBJETIVO</a:t>
            </a:r>
            <a:endParaRPr lang="es-CO" b="1" dirty="0"/>
          </a:p>
        </p:txBody>
      </p:sp>
    </p:spTree>
    <p:extLst>
      <p:ext uri="{BB962C8B-B14F-4D97-AF65-F5344CB8AC3E}">
        <p14:creationId xmlns:p14="http://schemas.microsoft.com/office/powerpoint/2010/main" val="11119792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32598" t="36290" r="30054" b="21924"/>
          <a:stretch/>
        </p:blipFill>
        <p:spPr>
          <a:xfrm>
            <a:off x="1750422" y="4258491"/>
            <a:ext cx="10711543" cy="9196252"/>
          </a:xfrm>
          <a:prstGeom prst="rect">
            <a:avLst/>
          </a:prstGeom>
        </p:spPr>
      </p:pic>
      <p:pic>
        <p:nvPicPr>
          <p:cNvPr id="6" name="Imagen 5"/>
          <p:cNvPicPr>
            <a:picLocks noChangeAspect="1"/>
          </p:cNvPicPr>
          <p:nvPr/>
        </p:nvPicPr>
        <p:blipFill rotWithShape="1">
          <a:blip r:embed="rId6"/>
          <a:srcRect l="32799" t="33433" r="28849" b="23353"/>
          <a:stretch/>
        </p:blipFill>
        <p:spPr>
          <a:xfrm>
            <a:off x="12252959" y="4258491"/>
            <a:ext cx="10293531" cy="9196252"/>
          </a:xfrm>
          <a:prstGeom prst="rect">
            <a:avLst/>
          </a:prstGeom>
        </p:spPr>
      </p:pic>
    </p:spTree>
    <p:extLst>
      <p:ext uri="{BB962C8B-B14F-4D97-AF65-F5344CB8AC3E}">
        <p14:creationId xmlns:p14="http://schemas.microsoft.com/office/powerpoint/2010/main" val="9721331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30188" t="33075" r="30255" b="26925"/>
          <a:stretch/>
        </p:blipFill>
        <p:spPr>
          <a:xfrm>
            <a:off x="1567543" y="4624250"/>
            <a:ext cx="10998926" cy="9065624"/>
          </a:xfrm>
          <a:prstGeom prst="rect">
            <a:avLst/>
          </a:prstGeom>
        </p:spPr>
      </p:pic>
      <p:pic>
        <p:nvPicPr>
          <p:cNvPr id="6" name="Imagen 5"/>
          <p:cNvPicPr>
            <a:picLocks noChangeAspect="1"/>
          </p:cNvPicPr>
          <p:nvPr/>
        </p:nvPicPr>
        <p:blipFill rotWithShape="1">
          <a:blip r:embed="rId6"/>
          <a:srcRect l="32196" t="34504" r="31058" b="23354"/>
          <a:stretch/>
        </p:blipFill>
        <p:spPr>
          <a:xfrm>
            <a:off x="12566469" y="4624250"/>
            <a:ext cx="9823268" cy="9065624"/>
          </a:xfrm>
          <a:prstGeom prst="rect">
            <a:avLst/>
          </a:prstGeom>
        </p:spPr>
      </p:pic>
    </p:spTree>
    <p:extLst>
      <p:ext uri="{BB962C8B-B14F-4D97-AF65-F5344CB8AC3E}">
        <p14:creationId xmlns:p14="http://schemas.microsoft.com/office/powerpoint/2010/main" val="227012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p:nvPr/>
        </p:nvPicPr>
        <p:blipFill rotWithShape="1">
          <a:blip r:embed="rId5"/>
          <a:srcRect l="25762" t="14608" r="20860" b="13666"/>
          <a:stretch/>
        </p:blipFill>
        <p:spPr bwMode="auto">
          <a:xfrm>
            <a:off x="2160950" y="4598127"/>
            <a:ext cx="19471141" cy="8934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4169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6" name="Imagen 5"/>
          <p:cNvPicPr>
            <a:picLocks noChangeAspect="1"/>
          </p:cNvPicPr>
          <p:nvPr/>
        </p:nvPicPr>
        <p:blipFill rotWithShape="1">
          <a:blip r:embed="rId5"/>
          <a:srcRect l="32196" t="37361" r="30255" b="20854"/>
          <a:stretch/>
        </p:blipFill>
        <p:spPr>
          <a:xfrm>
            <a:off x="1672044" y="4650377"/>
            <a:ext cx="11051179" cy="8934994"/>
          </a:xfrm>
          <a:prstGeom prst="rect">
            <a:avLst/>
          </a:prstGeom>
        </p:spPr>
      </p:pic>
      <p:pic>
        <p:nvPicPr>
          <p:cNvPr id="7" name="Imagen 6"/>
          <p:cNvPicPr>
            <a:picLocks noChangeAspect="1"/>
          </p:cNvPicPr>
          <p:nvPr/>
        </p:nvPicPr>
        <p:blipFill rotWithShape="1">
          <a:blip r:embed="rId6"/>
          <a:srcRect l="32999" t="34861" r="30939" b="16210"/>
          <a:stretch/>
        </p:blipFill>
        <p:spPr>
          <a:xfrm>
            <a:off x="12723222" y="4650377"/>
            <a:ext cx="10215155" cy="8934994"/>
          </a:xfrm>
          <a:prstGeom prst="rect">
            <a:avLst/>
          </a:prstGeom>
        </p:spPr>
      </p:pic>
    </p:spTree>
    <p:extLst>
      <p:ext uri="{BB962C8B-B14F-4D97-AF65-F5344CB8AC3E}">
        <p14:creationId xmlns:p14="http://schemas.microsoft.com/office/powerpoint/2010/main" val="41006851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33802" t="34147" r="30255" b="25139"/>
          <a:stretch/>
        </p:blipFill>
        <p:spPr>
          <a:xfrm>
            <a:off x="1489797" y="4519748"/>
            <a:ext cx="11834317" cy="9300755"/>
          </a:xfrm>
          <a:prstGeom prst="rect">
            <a:avLst/>
          </a:prstGeom>
        </p:spPr>
      </p:pic>
      <p:pic>
        <p:nvPicPr>
          <p:cNvPr id="6" name="Imagen 5"/>
          <p:cNvPicPr>
            <a:picLocks noChangeAspect="1"/>
          </p:cNvPicPr>
          <p:nvPr/>
        </p:nvPicPr>
        <p:blipFill rotWithShape="1">
          <a:blip r:embed="rId6"/>
          <a:srcRect l="31192" t="34504" r="30657" b="19068"/>
          <a:stretch/>
        </p:blipFill>
        <p:spPr>
          <a:xfrm>
            <a:off x="13062856" y="4519748"/>
            <a:ext cx="9640390" cy="9300755"/>
          </a:xfrm>
          <a:prstGeom prst="rect">
            <a:avLst/>
          </a:prstGeom>
        </p:spPr>
      </p:pic>
    </p:spTree>
    <p:extLst>
      <p:ext uri="{BB962C8B-B14F-4D97-AF65-F5344CB8AC3E}">
        <p14:creationId xmlns:p14="http://schemas.microsoft.com/office/powerpoint/2010/main" val="22398010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p:nvPr/>
        </p:nvPicPr>
        <p:blipFill rotWithShape="1">
          <a:blip r:embed="rId5"/>
          <a:srcRect l="30052" t="22242" r="21613" b="15669"/>
          <a:stretch/>
        </p:blipFill>
        <p:spPr bwMode="auto">
          <a:xfrm>
            <a:off x="1894521" y="3788229"/>
            <a:ext cx="20129455" cy="9562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45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33401" t="33433" r="29653" b="10139"/>
          <a:stretch/>
        </p:blipFill>
        <p:spPr>
          <a:xfrm>
            <a:off x="1698171" y="4493623"/>
            <a:ext cx="9692639" cy="9405258"/>
          </a:xfrm>
          <a:prstGeom prst="rect">
            <a:avLst/>
          </a:prstGeom>
        </p:spPr>
      </p:pic>
      <p:pic>
        <p:nvPicPr>
          <p:cNvPr id="6" name="Imagen 5"/>
          <p:cNvPicPr>
            <a:picLocks noChangeAspect="1"/>
          </p:cNvPicPr>
          <p:nvPr/>
        </p:nvPicPr>
        <p:blipFill rotWithShape="1">
          <a:blip r:embed="rId6"/>
          <a:srcRect l="31795" t="37718" r="30456" b="10139"/>
          <a:stretch/>
        </p:blipFill>
        <p:spPr>
          <a:xfrm>
            <a:off x="11390809" y="4493623"/>
            <a:ext cx="11207933" cy="9405258"/>
          </a:xfrm>
          <a:prstGeom prst="rect">
            <a:avLst/>
          </a:prstGeom>
        </p:spPr>
      </p:pic>
    </p:spTree>
    <p:extLst>
      <p:ext uri="{BB962C8B-B14F-4D97-AF65-F5344CB8AC3E}">
        <p14:creationId xmlns:p14="http://schemas.microsoft.com/office/powerpoint/2010/main" val="61278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6" name="Imagen 5"/>
          <p:cNvPicPr>
            <a:picLocks noChangeAspect="1"/>
          </p:cNvPicPr>
          <p:nvPr/>
        </p:nvPicPr>
        <p:blipFill rotWithShape="1">
          <a:blip r:embed="rId5"/>
          <a:srcRect l="30189" t="33074" r="28046" b="9068"/>
          <a:stretch/>
        </p:blipFill>
        <p:spPr>
          <a:xfrm>
            <a:off x="1672045" y="4545872"/>
            <a:ext cx="11416937" cy="9379134"/>
          </a:xfrm>
          <a:prstGeom prst="rect">
            <a:avLst/>
          </a:prstGeom>
        </p:spPr>
      </p:pic>
      <p:pic>
        <p:nvPicPr>
          <p:cNvPr id="7" name="Imagen 6"/>
          <p:cNvPicPr>
            <a:picLocks noChangeAspect="1"/>
          </p:cNvPicPr>
          <p:nvPr/>
        </p:nvPicPr>
        <p:blipFill rotWithShape="1">
          <a:blip r:embed="rId6"/>
          <a:srcRect l="30389" t="36647" r="28046" b="8353"/>
          <a:stretch/>
        </p:blipFill>
        <p:spPr>
          <a:xfrm>
            <a:off x="13088981" y="4545872"/>
            <a:ext cx="9640389" cy="9379134"/>
          </a:xfrm>
          <a:prstGeom prst="rect">
            <a:avLst/>
          </a:prstGeom>
        </p:spPr>
      </p:pic>
    </p:spTree>
    <p:extLst>
      <p:ext uri="{BB962C8B-B14F-4D97-AF65-F5344CB8AC3E}">
        <p14:creationId xmlns:p14="http://schemas.microsoft.com/office/powerpoint/2010/main" val="917476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6" name="Imagen 5"/>
          <p:cNvPicPr>
            <a:picLocks noChangeAspect="1"/>
          </p:cNvPicPr>
          <p:nvPr/>
        </p:nvPicPr>
        <p:blipFill rotWithShape="1">
          <a:blip r:embed="rId5"/>
          <a:srcRect l="30188" t="32718" r="27645" b="16924"/>
          <a:stretch/>
        </p:blipFill>
        <p:spPr>
          <a:xfrm>
            <a:off x="1633489" y="4519748"/>
            <a:ext cx="11429368" cy="9248503"/>
          </a:xfrm>
          <a:prstGeom prst="rect">
            <a:avLst/>
          </a:prstGeom>
        </p:spPr>
      </p:pic>
      <p:pic>
        <p:nvPicPr>
          <p:cNvPr id="7" name="Imagen 6"/>
          <p:cNvPicPr>
            <a:picLocks noChangeAspect="1"/>
          </p:cNvPicPr>
          <p:nvPr/>
        </p:nvPicPr>
        <p:blipFill rotWithShape="1">
          <a:blip r:embed="rId6"/>
          <a:srcRect l="29385" t="36648" r="27042" b="7995"/>
          <a:stretch/>
        </p:blipFill>
        <p:spPr>
          <a:xfrm>
            <a:off x="13062857" y="4519747"/>
            <a:ext cx="9666514" cy="9248503"/>
          </a:xfrm>
          <a:prstGeom prst="rect">
            <a:avLst/>
          </a:prstGeom>
        </p:spPr>
      </p:pic>
    </p:spTree>
    <p:extLst>
      <p:ext uri="{BB962C8B-B14F-4D97-AF65-F5344CB8AC3E}">
        <p14:creationId xmlns:p14="http://schemas.microsoft.com/office/powerpoint/2010/main" val="150387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30299" t="33550" r="27612" b="14343"/>
          <a:stretch/>
        </p:blipFill>
        <p:spPr>
          <a:xfrm>
            <a:off x="2090056" y="5016136"/>
            <a:ext cx="20404184" cy="8490858"/>
          </a:xfrm>
          <a:prstGeom prst="rect">
            <a:avLst/>
          </a:prstGeom>
        </p:spPr>
      </p:pic>
    </p:spTree>
    <p:extLst>
      <p:ext uri="{BB962C8B-B14F-4D97-AF65-F5344CB8AC3E}">
        <p14:creationId xmlns:p14="http://schemas.microsoft.com/office/powerpoint/2010/main" val="418436929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5363309" y="4185139"/>
            <a:ext cx="12555416" cy="1261884"/>
          </a:xfrm>
          <a:prstGeom prst="rect">
            <a:avLst/>
          </a:prstGeom>
          <a:ln>
            <a:solidFill>
              <a:srgbClr val="FF0000"/>
            </a:solid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PROBLEMA</a:t>
            </a:r>
            <a:endParaRPr lang="es-CO" sz="4000" b="1" i="1" dirty="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5" name="Rectángulo 4"/>
          <p:cNvSpPr/>
          <p:nvPr/>
        </p:nvSpPr>
        <p:spPr>
          <a:xfrm>
            <a:off x="4079632" y="2277626"/>
            <a:ext cx="18534183"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Rectángulo 5"/>
          <p:cNvSpPr/>
          <p:nvPr/>
        </p:nvSpPr>
        <p:spPr>
          <a:xfrm>
            <a:off x="1981200" y="5907986"/>
            <a:ext cx="10644554" cy="7478970"/>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Excel donde llevan un control de registro de ventas. Lleva un tiempo y un </a:t>
            </a:r>
            <a:r>
              <a:rPr lang="es-CO" sz="3600" dirty="0"/>
              <a:t>proceso</a:t>
            </a:r>
            <a:r>
              <a:rPr lang="es-CO" sz="4000" dirty="0"/>
              <a:t>, que pueden utilizar con otros usuario/cliente o también en su núcleo familiar, Ya que en la necesidad de nuestro cliente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2930554" y="6189784"/>
            <a:ext cx="9144000" cy="6435969"/>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551582"/>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Rectángulo 2"/>
          <p:cNvSpPr/>
          <p:nvPr/>
        </p:nvSpPr>
        <p:spPr>
          <a:xfrm>
            <a:off x="5521569" y="4360986"/>
            <a:ext cx="14032523" cy="769441"/>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r>
              <a:rPr lang="es-CO" sz="4400" dirty="0"/>
              <a:t>Por qué se crea el software y cuáles son las ventajas</a:t>
            </a:r>
          </a:p>
        </p:txBody>
      </p:sp>
      <p:sp>
        <p:nvSpPr>
          <p:cNvPr id="4" name="Rectángulo 3"/>
          <p:cNvSpPr/>
          <p:nvPr/>
        </p:nvSpPr>
        <p:spPr>
          <a:xfrm>
            <a:off x="2473568" y="5767237"/>
            <a:ext cx="9378463" cy="6863417"/>
          </a:xfrm>
          <a:prstGeom prst="rect">
            <a:avLst/>
          </a:prstGeom>
        </p:spPr>
        <p:txBody>
          <a:bodyPr wrap="square">
            <a:spAutoFit/>
          </a:bodyPr>
          <a:lstStyle/>
          <a:p>
            <a:pPr algn="just"/>
            <a:r>
              <a:rPr lang="es-CO" sz="4400" dirty="0"/>
              <a:t>Está basado principalmente en brindar una solución y satisfacer a la empresa en el manejo de una aplicación con un fácil acceso y eficiencia .La ventaja de esto es que va a estar enfocado especialmente en el control y seguimientos de las ventas y comisiones hechas por cada asesor lo que ayudar a minimizar los tiempos con el cliente.</a:t>
            </a:r>
          </a:p>
        </p:txBody>
      </p:sp>
      <p:pic>
        <p:nvPicPr>
          <p:cNvPr id="5" name="Imagen 4"/>
          <p:cNvPicPr>
            <a:picLocks noChangeAspect="1"/>
          </p:cNvPicPr>
          <p:nvPr/>
        </p:nvPicPr>
        <p:blipFill rotWithShape="1">
          <a:blip r:embed="rId4"/>
          <a:srcRect l="43269"/>
          <a:stretch/>
        </p:blipFill>
        <p:spPr>
          <a:xfrm>
            <a:off x="12564301" y="5767237"/>
            <a:ext cx="9521976" cy="7867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46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Rectángulo 3"/>
          <p:cNvSpPr/>
          <p:nvPr/>
        </p:nvSpPr>
        <p:spPr>
          <a:xfrm>
            <a:off x="3622432" y="4407733"/>
            <a:ext cx="17901138" cy="923330"/>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600" dirty="0"/>
              <a:t>PLANTEAMIENTO DESDE 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a:t> </a:t>
            </a:r>
          </a:p>
        </p:txBody>
      </p:sp>
      <p:sp>
        <p:nvSpPr>
          <p:cNvPr id="6" name="CuadroTexto 5"/>
          <p:cNvSpPr txBox="1"/>
          <p:nvPr/>
        </p:nvSpPr>
        <p:spPr>
          <a:xfrm>
            <a:off x="2982662" y="5767052"/>
            <a:ext cx="18927769" cy="584775"/>
          </a:xfrm>
          <a:prstGeom prst="rect">
            <a:avLst/>
          </a:prstGeom>
          <a:noFill/>
        </p:spPr>
        <p:txBody>
          <a:bodyPr wrap="square" rtlCol="0">
            <a:spAutoFit/>
          </a:bodyPr>
          <a:lstStyle/>
          <a:p>
            <a:r>
              <a:rPr lang="es-CO" sz="3200" dirty="0"/>
              <a:t>Brindaremos una aplicación que tenga acceso controlado  por los funcionarios de la misma entidad </a:t>
            </a:r>
          </a:p>
        </p:txBody>
      </p:sp>
      <p:sp>
        <p:nvSpPr>
          <p:cNvPr id="7" name="CuadroTexto 6"/>
          <p:cNvSpPr txBox="1"/>
          <p:nvPr/>
        </p:nvSpPr>
        <p:spPr>
          <a:xfrm>
            <a:off x="2717722" y="6351827"/>
            <a:ext cx="5144925" cy="2308324"/>
          </a:xfrm>
          <a:prstGeom prst="rect">
            <a:avLst/>
          </a:prstGeom>
          <a:noFill/>
        </p:spPr>
        <p:txBody>
          <a:bodyPr wrap="square" rtlCol="0">
            <a:spAutoFit/>
          </a:bodyPr>
          <a:lstStyle/>
          <a:p>
            <a:r>
              <a:rPr lang="es-CO" sz="3600" dirty="0"/>
              <a:t>1) Se podrá encontrar y verificar la información de la aplicación manejada </a:t>
            </a:r>
          </a:p>
        </p:txBody>
      </p:sp>
      <p:sp>
        <p:nvSpPr>
          <p:cNvPr id="8" name="CuadroTexto 7"/>
          <p:cNvSpPr txBox="1"/>
          <p:nvPr/>
        </p:nvSpPr>
        <p:spPr>
          <a:xfrm>
            <a:off x="9239422" y="6624771"/>
            <a:ext cx="5985493" cy="1200329"/>
          </a:xfrm>
          <a:prstGeom prst="rect">
            <a:avLst/>
          </a:prstGeom>
          <a:noFill/>
        </p:spPr>
        <p:txBody>
          <a:bodyPr wrap="square" rtlCol="0">
            <a:spAutoFit/>
          </a:bodyPr>
          <a:lstStyle/>
          <a:p>
            <a:r>
              <a:rPr lang="es-CO" sz="3600" dirty="0"/>
              <a:t>2) Tendrá  usuario y contraseña </a:t>
            </a:r>
          </a:p>
        </p:txBody>
      </p:sp>
      <p:sp>
        <p:nvSpPr>
          <p:cNvPr id="9" name="CuadroTexto 8"/>
          <p:cNvSpPr txBox="1"/>
          <p:nvPr/>
        </p:nvSpPr>
        <p:spPr>
          <a:xfrm>
            <a:off x="14201579" y="6591034"/>
            <a:ext cx="8060478" cy="1754326"/>
          </a:xfrm>
          <a:prstGeom prst="rect">
            <a:avLst/>
          </a:prstGeom>
          <a:noFill/>
        </p:spPr>
        <p:txBody>
          <a:bodyPr wrap="square" rtlCol="0">
            <a:spAutoFit/>
          </a:bodyPr>
          <a:lstStyle/>
          <a:p>
            <a:r>
              <a:rPr lang="es-CO" sz="3600" dirty="0"/>
              <a:t>3)  Se verificara que cada información subida a la aplicación sobre las ventas sean  reales y no haya fraude en ellas </a:t>
            </a:r>
          </a:p>
        </p:txBody>
      </p:sp>
      <p:sp>
        <p:nvSpPr>
          <p:cNvPr id="10" name="CuadroTexto 9"/>
          <p:cNvSpPr txBox="1"/>
          <p:nvPr/>
        </p:nvSpPr>
        <p:spPr>
          <a:xfrm>
            <a:off x="2773392" y="9062798"/>
            <a:ext cx="5563462" cy="1754326"/>
          </a:xfrm>
          <a:prstGeom prst="rect">
            <a:avLst/>
          </a:prstGeom>
          <a:noFill/>
        </p:spPr>
        <p:txBody>
          <a:bodyPr wrap="square" rtlCol="0">
            <a:spAutoFit/>
          </a:bodyPr>
          <a:lstStyle/>
          <a:p>
            <a:pPr algn="just"/>
            <a:r>
              <a:rPr lang="es-CO" sz="3600" dirty="0"/>
              <a:t>4) va generar el valor de la comisión de cada venta real</a:t>
            </a:r>
          </a:p>
        </p:txBody>
      </p:sp>
      <p:sp>
        <p:nvSpPr>
          <p:cNvPr id="12" name="CuadroTexto 11"/>
          <p:cNvSpPr txBox="1"/>
          <p:nvPr/>
        </p:nvSpPr>
        <p:spPr>
          <a:xfrm>
            <a:off x="8887796" y="9098078"/>
            <a:ext cx="5313783" cy="1754326"/>
          </a:xfrm>
          <a:prstGeom prst="rect">
            <a:avLst/>
          </a:prstGeom>
          <a:noFill/>
        </p:spPr>
        <p:txBody>
          <a:bodyPr wrap="square" rtlCol="0">
            <a:spAutoFit/>
          </a:bodyPr>
          <a:lstStyle/>
          <a:p>
            <a:r>
              <a:rPr lang="es-CO" sz="3600" dirty="0"/>
              <a:t>5) Se ara un descuento sobre cada fraude en la venta</a:t>
            </a:r>
          </a:p>
        </p:txBody>
      </p:sp>
      <p:sp>
        <p:nvSpPr>
          <p:cNvPr id="14" name="CuadroTexto 13"/>
          <p:cNvSpPr txBox="1"/>
          <p:nvPr/>
        </p:nvSpPr>
        <p:spPr>
          <a:xfrm>
            <a:off x="14201579" y="9218685"/>
            <a:ext cx="7708852" cy="1200329"/>
          </a:xfrm>
          <a:prstGeom prst="rect">
            <a:avLst/>
          </a:prstGeom>
          <a:noFill/>
        </p:spPr>
        <p:txBody>
          <a:bodyPr wrap="square" rtlCol="0">
            <a:spAutoFit/>
          </a:bodyPr>
          <a:lstStyle/>
          <a:p>
            <a:r>
              <a:rPr lang="es-CO" sz="3600" dirty="0"/>
              <a:t>6) Se podrá ver jornada laboral de los asesores </a:t>
            </a:r>
          </a:p>
        </p:txBody>
      </p:sp>
      <p:sp>
        <p:nvSpPr>
          <p:cNvPr id="15" name="CuadroTexto 14"/>
          <p:cNvSpPr txBox="1"/>
          <p:nvPr/>
        </p:nvSpPr>
        <p:spPr>
          <a:xfrm>
            <a:off x="2717723" y="11371122"/>
            <a:ext cx="6170074" cy="1077218"/>
          </a:xfrm>
          <a:prstGeom prst="rect">
            <a:avLst/>
          </a:prstGeom>
          <a:noFill/>
        </p:spPr>
        <p:txBody>
          <a:bodyPr wrap="square" rtlCol="0">
            <a:spAutoFit/>
          </a:bodyPr>
          <a:lstStyle/>
          <a:p>
            <a:r>
              <a:rPr lang="es-CO" sz="3200" dirty="0"/>
              <a:t>7) Se podrá obtener las balance de las  ventas </a:t>
            </a:r>
          </a:p>
        </p:txBody>
      </p:sp>
      <p:sp>
        <p:nvSpPr>
          <p:cNvPr id="16" name="CuadroTexto 15"/>
          <p:cNvSpPr txBox="1"/>
          <p:nvPr/>
        </p:nvSpPr>
        <p:spPr>
          <a:xfrm>
            <a:off x="8800580" y="11605122"/>
            <a:ext cx="6663795" cy="646331"/>
          </a:xfrm>
          <a:prstGeom prst="rect">
            <a:avLst/>
          </a:prstGeom>
          <a:noFill/>
        </p:spPr>
        <p:txBody>
          <a:bodyPr wrap="square" rtlCol="0">
            <a:spAutoFit/>
          </a:bodyPr>
          <a:lstStyle/>
          <a:p>
            <a:r>
              <a:rPr lang="es-CO" sz="3600" dirty="0"/>
              <a:t>8) Actualización de datos</a:t>
            </a:r>
          </a:p>
        </p:txBody>
      </p:sp>
      <p:sp>
        <p:nvSpPr>
          <p:cNvPr id="17" name="CuadroTexto 16"/>
          <p:cNvSpPr txBox="1"/>
          <p:nvPr/>
        </p:nvSpPr>
        <p:spPr>
          <a:xfrm>
            <a:off x="14203441" y="11715346"/>
            <a:ext cx="8058616" cy="646331"/>
          </a:xfrm>
          <a:prstGeom prst="rect">
            <a:avLst/>
          </a:prstGeom>
          <a:noFill/>
        </p:spPr>
        <p:txBody>
          <a:bodyPr wrap="none" rtlCol="0">
            <a:spAutoFit/>
          </a:bodyPr>
          <a:lstStyle/>
          <a:p>
            <a:r>
              <a:rPr lang="es-CO" sz="3600" dirty="0"/>
              <a:t>8)Se puede establecer ruta de trabajo </a:t>
            </a:r>
          </a:p>
        </p:txBody>
      </p:sp>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7631722" y="4326299"/>
            <a:ext cx="7109639" cy="923330"/>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5400" dirty="0"/>
              <a:t>OBJETIVO GENERAL</a:t>
            </a:r>
          </a:p>
        </p:txBody>
      </p:sp>
      <p:sp>
        <p:nvSpPr>
          <p:cNvPr id="4" name="Rectángulo 3"/>
          <p:cNvSpPr/>
          <p:nvPr/>
        </p:nvSpPr>
        <p:spPr>
          <a:xfrm>
            <a:off x="2429811" y="5964295"/>
            <a:ext cx="10403823" cy="6001643"/>
          </a:xfrm>
          <a:prstGeom prst="rect">
            <a:avLst/>
          </a:prstGeom>
        </p:spPr>
        <p:txBody>
          <a:bodyPr wrap="square">
            <a:spAutoFit/>
          </a:bodyPr>
          <a:lstStyle/>
          <a:p>
            <a:pPr algn="just"/>
            <a:r>
              <a:rPr lang="es-ES" sz="4000" dirty="0">
                <a:effectLst/>
                <a:latin typeface="+mj-lt"/>
                <a:ea typeface="Lucida Sans Unicode" panose="020B0602030504020204" pitchFamily="34" charset="0"/>
              </a:rPr>
              <a:t>Actualmente en la empresa tienen acceso 5 líderes comerciales uno por</a:t>
            </a:r>
            <a:r>
              <a:rPr lang="es-ES" sz="4000" spc="-33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cada ciudad principal y un analista comercial, el cual toda la información la</a:t>
            </a:r>
            <a:r>
              <a:rPr lang="es-ES" sz="4000" spc="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manejan por medio de correo y además de esto el sistema operativo que se</a:t>
            </a:r>
            <a:r>
              <a:rPr lang="es-ES" sz="4000" spc="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utiliza en la empresa es Windows por el momento, mientras buscamos</a:t>
            </a:r>
            <a:r>
              <a:rPr lang="es-ES" sz="4000" spc="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adaptarnos</a:t>
            </a:r>
            <a:r>
              <a:rPr lang="es-ES" sz="4000" spc="-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a</a:t>
            </a:r>
            <a:r>
              <a:rPr lang="es-ES" sz="4000" spc="-10"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otros sistemas</a:t>
            </a:r>
            <a:r>
              <a:rPr lang="es-ES" sz="4000" spc="-15" dirty="0">
                <a:effectLst/>
                <a:latin typeface="+mj-lt"/>
                <a:ea typeface="Lucida Sans Unicode" panose="020B0602030504020204" pitchFamily="34" charset="0"/>
              </a:rPr>
              <a:t> </a:t>
            </a:r>
            <a:r>
              <a:rPr lang="es-ES" sz="4000" dirty="0">
                <a:effectLst/>
                <a:latin typeface="+mj-lt"/>
                <a:ea typeface="Lucida Sans Unicode" panose="020B0602030504020204" pitchFamily="34" charset="0"/>
              </a:rPr>
              <a:t>operativos.</a:t>
            </a:r>
            <a:endParaRPr lang="es-CO" sz="4000" dirty="0">
              <a:effectLst/>
              <a:latin typeface="+mj-lt"/>
              <a:ea typeface="Lucida Sans Unicode" panose="020B0602030504020204" pitchFamily="34" charset="0"/>
            </a:endParaRPr>
          </a:p>
          <a:p>
            <a:pPr algn="just"/>
            <a:r>
              <a:rPr lang="es-CO" sz="2400" dirty="0"/>
              <a:t>.</a:t>
            </a:r>
          </a:p>
        </p:txBody>
      </p:sp>
      <p:pic>
        <p:nvPicPr>
          <p:cNvPr id="5" name="Imagen 4"/>
          <p:cNvPicPr>
            <a:picLocks noChangeAspect="1"/>
          </p:cNvPicPr>
          <p:nvPr/>
        </p:nvPicPr>
        <p:blipFill>
          <a:blip r:embed="rId4"/>
          <a:stretch>
            <a:fillRect/>
          </a:stretch>
        </p:blipFill>
        <p:spPr>
          <a:xfrm>
            <a:off x="13165017" y="5720455"/>
            <a:ext cx="9108830" cy="6681886"/>
          </a:xfrm>
          <a:prstGeom prst="rect">
            <a:avLst/>
          </a:prstGeom>
        </p:spPr>
      </p:pic>
    </p:spTree>
    <p:extLst>
      <p:ext uri="{BB962C8B-B14F-4D97-AF65-F5344CB8AC3E}">
        <p14:creationId xmlns:p14="http://schemas.microsoft.com/office/powerpoint/2010/main" val="972958197"/>
      </p:ext>
    </p:extLst>
  </p:cSld>
  <p:clrMapOvr>
    <a:masterClrMapping/>
  </p:clrMapOvr>
  <p:transition spd="slow">
    <p:push dir="u"/>
  </p:transition>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551</TotalTime>
  <Words>832</Words>
  <Application>Microsoft Office PowerPoint</Application>
  <PresentationFormat>Personalizado</PresentationFormat>
  <Paragraphs>99</Paragraphs>
  <Slides>62</Slides>
  <Notes>62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62</vt:i4>
      </vt:variant>
    </vt:vector>
  </HeadingPairs>
  <TitlesOfParts>
    <vt:vector size="70" baseType="lpstr">
      <vt:lpstr>Wide Latin</vt:lpstr>
      <vt:lpstr>Helvetica Neue Light</vt:lpstr>
      <vt:lpstr>Helvetica Neue</vt:lpstr>
      <vt:lpstr>Arial</vt:lpstr>
      <vt:lpstr>Symbol</vt:lpstr>
      <vt:lpstr>Trebuchet MS</vt:lpstr>
      <vt:lpstr>Lucida Sans Unicode</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tata</cp:lastModifiedBy>
  <cp:revision>54</cp:revision>
  <dcterms:modified xsi:type="dcterms:W3CDTF">2022-06-27T20:29:34Z</dcterms:modified>
</cp:coreProperties>
</file>